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media/image12.jpg" ContentType="image/png"/>
  <Override PartName="/ppt/notesSlides/notesSlide5.xml" ContentType="application/vnd.openxmlformats-officedocument.presentationml.notesSlide+xml"/>
  <Override PartName="/ppt/media/image16.jpg" ContentType="image/png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5"/>
  </p:notesMasterIdLst>
  <p:sldIdLst>
    <p:sldId id="256" r:id="rId2"/>
    <p:sldId id="327" r:id="rId3"/>
    <p:sldId id="328" r:id="rId4"/>
    <p:sldId id="329" r:id="rId5"/>
    <p:sldId id="330" r:id="rId6"/>
    <p:sldId id="368" r:id="rId7"/>
    <p:sldId id="332" r:id="rId8"/>
    <p:sldId id="333" r:id="rId9"/>
    <p:sldId id="379" r:id="rId10"/>
    <p:sldId id="376" r:id="rId11"/>
    <p:sldId id="377" r:id="rId12"/>
    <p:sldId id="378" r:id="rId13"/>
    <p:sldId id="334" r:id="rId14"/>
    <p:sldId id="335" r:id="rId15"/>
    <p:sldId id="288" r:id="rId16"/>
    <p:sldId id="289" r:id="rId17"/>
    <p:sldId id="290" r:id="rId18"/>
    <p:sldId id="291" r:id="rId19"/>
    <p:sldId id="292" r:id="rId20"/>
    <p:sldId id="336" r:id="rId21"/>
    <p:sldId id="337" r:id="rId22"/>
    <p:sldId id="338" r:id="rId23"/>
    <p:sldId id="339" r:id="rId24"/>
    <p:sldId id="340" r:id="rId25"/>
    <p:sldId id="341" r:id="rId26"/>
    <p:sldId id="342" r:id="rId27"/>
    <p:sldId id="370" r:id="rId28"/>
    <p:sldId id="371" r:id="rId29"/>
    <p:sldId id="372" r:id="rId30"/>
    <p:sldId id="373" r:id="rId31"/>
    <p:sldId id="364" r:id="rId32"/>
    <p:sldId id="365" r:id="rId33"/>
    <p:sldId id="366" r:id="rId34"/>
    <p:sldId id="367" r:id="rId35"/>
    <p:sldId id="345" r:id="rId36"/>
    <p:sldId id="347" r:id="rId37"/>
    <p:sldId id="348" r:id="rId38"/>
    <p:sldId id="349" r:id="rId39"/>
    <p:sldId id="350" r:id="rId40"/>
    <p:sldId id="351" r:id="rId41"/>
    <p:sldId id="352" r:id="rId42"/>
    <p:sldId id="353" r:id="rId43"/>
    <p:sldId id="354" r:id="rId44"/>
    <p:sldId id="355" r:id="rId45"/>
    <p:sldId id="356" r:id="rId46"/>
    <p:sldId id="357" r:id="rId47"/>
    <p:sldId id="358" r:id="rId48"/>
    <p:sldId id="360" r:id="rId49"/>
    <p:sldId id="361" r:id="rId50"/>
    <p:sldId id="362" r:id="rId51"/>
    <p:sldId id="363" r:id="rId52"/>
    <p:sldId id="375" r:id="rId53"/>
    <p:sldId id="374" r:id="rId54"/>
  </p:sldIdLst>
  <p:sldSz cx="9144000" cy="6858000" type="screen4x3"/>
  <p:notesSz cx="6858000" cy="9144000"/>
  <p:defaultTextStyle>
    <a:defPPr>
      <a:defRPr lang="es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12" autoAdjust="0"/>
    <p:restoredTop sz="91429"/>
  </p:normalViewPr>
  <p:slideViewPr>
    <p:cSldViewPr snapToGrid="0">
      <p:cViewPr varScale="1">
        <p:scale>
          <a:sx n="106" d="100"/>
          <a:sy n="106" d="100"/>
        </p:scale>
        <p:origin x="1860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3E7A159-C309-46C3-8294-6B81F358593A}" type="doc">
      <dgm:prSet loTypeId="urn:microsoft.com/office/officeart/2005/8/layout/cycle2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CL"/>
        </a:p>
      </dgm:t>
    </dgm:pt>
    <dgm:pt modelId="{D3ABA2B6-C41E-490A-911C-73CE6BD68259}">
      <dgm:prSet phldrT="[Texto]" custT="1"/>
      <dgm:spPr>
        <a:solidFill>
          <a:srgbClr val="FF0000"/>
        </a:solidFill>
      </dgm:spPr>
      <dgm:t>
        <a:bodyPr/>
        <a:lstStyle/>
        <a:p>
          <a:r>
            <a:rPr lang="es-CL" sz="2000" dirty="0"/>
            <a:t>Test falla</a:t>
          </a:r>
        </a:p>
      </dgm:t>
    </dgm:pt>
    <dgm:pt modelId="{45F31BD2-9F35-46C5-B42A-5C48FB53DBB6}" type="parTrans" cxnId="{5673CE9E-78CE-4B58-8E56-EA29B4250BFC}">
      <dgm:prSet/>
      <dgm:spPr/>
      <dgm:t>
        <a:bodyPr/>
        <a:lstStyle/>
        <a:p>
          <a:endParaRPr lang="es-CL"/>
        </a:p>
      </dgm:t>
    </dgm:pt>
    <dgm:pt modelId="{337644EC-83B6-4611-A95E-0EC59DE0D77A}" type="sibTrans" cxnId="{5673CE9E-78CE-4B58-8E56-EA29B4250BFC}">
      <dgm:prSet/>
      <dgm:spPr/>
      <dgm:t>
        <a:bodyPr/>
        <a:lstStyle/>
        <a:p>
          <a:endParaRPr lang="es-CL"/>
        </a:p>
      </dgm:t>
    </dgm:pt>
    <dgm:pt modelId="{9474E583-2014-4B75-AB52-B5B7B5D215B9}">
      <dgm:prSet phldrT="[Texto]" custT="1"/>
      <dgm:spPr>
        <a:solidFill>
          <a:srgbClr val="00B050"/>
        </a:solidFill>
      </dgm:spPr>
      <dgm:t>
        <a:bodyPr/>
        <a:lstStyle/>
        <a:p>
          <a:r>
            <a:rPr lang="es-CL" sz="2000" dirty="0"/>
            <a:t>Test funciona</a:t>
          </a:r>
        </a:p>
      </dgm:t>
    </dgm:pt>
    <dgm:pt modelId="{CA9A94C5-8A30-4763-9B76-D93A209ED447}" type="parTrans" cxnId="{54EF3522-7901-4692-9E40-076B2E01A88C}">
      <dgm:prSet/>
      <dgm:spPr/>
      <dgm:t>
        <a:bodyPr/>
        <a:lstStyle/>
        <a:p>
          <a:endParaRPr lang="es-CL"/>
        </a:p>
      </dgm:t>
    </dgm:pt>
    <dgm:pt modelId="{68D4C86A-FA90-499E-9B13-6C25D56EFA6B}" type="sibTrans" cxnId="{54EF3522-7901-4692-9E40-076B2E01A88C}">
      <dgm:prSet/>
      <dgm:spPr/>
      <dgm:t>
        <a:bodyPr/>
        <a:lstStyle/>
        <a:p>
          <a:endParaRPr lang="es-CL"/>
        </a:p>
      </dgm:t>
    </dgm:pt>
    <dgm:pt modelId="{5C8E2945-4321-49DA-95E2-0EF98027F38C}">
      <dgm:prSet phldrT="[Texto]" custT="1"/>
      <dgm:spPr>
        <a:solidFill>
          <a:srgbClr val="7030A0"/>
        </a:solidFill>
      </dgm:spPr>
      <dgm:t>
        <a:bodyPr/>
        <a:lstStyle/>
        <a:p>
          <a:r>
            <a:rPr lang="es-CL" sz="2000" dirty="0"/>
            <a:t>Refactorizar</a:t>
          </a:r>
        </a:p>
      </dgm:t>
    </dgm:pt>
    <dgm:pt modelId="{55303D4C-30C8-4E3D-99F1-00E8D00BA876}" type="parTrans" cxnId="{E4DDF3DC-4793-4758-BCF4-94832688A621}">
      <dgm:prSet/>
      <dgm:spPr/>
      <dgm:t>
        <a:bodyPr/>
        <a:lstStyle/>
        <a:p>
          <a:endParaRPr lang="es-CL"/>
        </a:p>
      </dgm:t>
    </dgm:pt>
    <dgm:pt modelId="{51CBE1AA-AE16-4507-97F8-F1F1E555604E}" type="sibTrans" cxnId="{E4DDF3DC-4793-4758-BCF4-94832688A621}">
      <dgm:prSet/>
      <dgm:spPr/>
      <dgm:t>
        <a:bodyPr/>
        <a:lstStyle/>
        <a:p>
          <a:endParaRPr lang="es-CL"/>
        </a:p>
      </dgm:t>
    </dgm:pt>
    <dgm:pt modelId="{E4E22BD4-7C9D-4482-9FA8-FA829EA906BE}" type="pres">
      <dgm:prSet presAssocID="{03E7A159-C309-46C3-8294-6B81F358593A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s-CL"/>
        </a:p>
      </dgm:t>
    </dgm:pt>
    <dgm:pt modelId="{C76C1348-8C62-49B3-ABA8-46DE86A2A3CA}" type="pres">
      <dgm:prSet presAssocID="{D3ABA2B6-C41E-490A-911C-73CE6BD68259}" presName="node" presStyleLbl="node1" presStyleIdx="0" presStyleCnt="3" custRadScaleRad="77249">
        <dgm:presLayoutVars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C2AAD9A6-BC90-4D96-8982-800C7083F0C6}" type="pres">
      <dgm:prSet presAssocID="{337644EC-83B6-4611-A95E-0EC59DE0D77A}" presName="sibTrans" presStyleLbl="sibTrans2D1" presStyleIdx="0" presStyleCnt="3"/>
      <dgm:spPr/>
      <dgm:t>
        <a:bodyPr/>
        <a:lstStyle/>
        <a:p>
          <a:endParaRPr lang="es-CL"/>
        </a:p>
      </dgm:t>
    </dgm:pt>
    <dgm:pt modelId="{7C1C6277-21E4-4D5F-99E4-31D89B49B00D}" type="pres">
      <dgm:prSet presAssocID="{337644EC-83B6-4611-A95E-0EC59DE0D77A}" presName="connectorText" presStyleLbl="sibTrans2D1" presStyleIdx="0" presStyleCnt="3"/>
      <dgm:spPr/>
      <dgm:t>
        <a:bodyPr/>
        <a:lstStyle/>
        <a:p>
          <a:endParaRPr lang="es-CL"/>
        </a:p>
      </dgm:t>
    </dgm:pt>
    <dgm:pt modelId="{06F5E886-E7D3-456B-8D24-E4CA36151A7B}" type="pres">
      <dgm:prSet presAssocID="{9474E583-2014-4B75-AB52-B5B7B5D215B9}" presName="node" presStyleLbl="node1" presStyleIdx="1" presStyleCnt="3" custRadScaleRad="117820" custRadScaleInc="-8118">
        <dgm:presLayoutVars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8CB5DCE5-D772-494C-8EF7-F1A91BF218AB}" type="pres">
      <dgm:prSet presAssocID="{68D4C86A-FA90-499E-9B13-6C25D56EFA6B}" presName="sibTrans" presStyleLbl="sibTrans2D1" presStyleIdx="1" presStyleCnt="3"/>
      <dgm:spPr/>
      <dgm:t>
        <a:bodyPr/>
        <a:lstStyle/>
        <a:p>
          <a:endParaRPr lang="es-CL"/>
        </a:p>
      </dgm:t>
    </dgm:pt>
    <dgm:pt modelId="{394C58C6-186C-49FA-998F-0641A934E343}" type="pres">
      <dgm:prSet presAssocID="{68D4C86A-FA90-499E-9B13-6C25D56EFA6B}" presName="connectorText" presStyleLbl="sibTrans2D1" presStyleIdx="1" presStyleCnt="3"/>
      <dgm:spPr/>
      <dgm:t>
        <a:bodyPr/>
        <a:lstStyle/>
        <a:p>
          <a:endParaRPr lang="es-CL"/>
        </a:p>
      </dgm:t>
    </dgm:pt>
    <dgm:pt modelId="{C7176718-3917-479F-9504-34D548C915B5}" type="pres">
      <dgm:prSet presAssocID="{5C8E2945-4321-49DA-95E2-0EF98027F38C}" presName="node" presStyleLbl="node1" presStyleIdx="2" presStyleCnt="3" custRadScaleRad="122381" custRadScaleInc="9781">
        <dgm:presLayoutVars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37311926-2A8B-4C4C-A44C-204F5F0FD710}" type="pres">
      <dgm:prSet presAssocID="{51CBE1AA-AE16-4507-97F8-F1F1E555604E}" presName="sibTrans" presStyleLbl="sibTrans2D1" presStyleIdx="2" presStyleCnt="3"/>
      <dgm:spPr/>
      <dgm:t>
        <a:bodyPr/>
        <a:lstStyle/>
        <a:p>
          <a:endParaRPr lang="es-CL"/>
        </a:p>
      </dgm:t>
    </dgm:pt>
    <dgm:pt modelId="{BB3BBE82-C04F-457E-8021-AE25168421DE}" type="pres">
      <dgm:prSet presAssocID="{51CBE1AA-AE16-4507-97F8-F1F1E555604E}" presName="connectorText" presStyleLbl="sibTrans2D1" presStyleIdx="2" presStyleCnt="3"/>
      <dgm:spPr/>
      <dgm:t>
        <a:bodyPr/>
        <a:lstStyle/>
        <a:p>
          <a:endParaRPr lang="es-CL"/>
        </a:p>
      </dgm:t>
    </dgm:pt>
  </dgm:ptLst>
  <dgm:cxnLst>
    <dgm:cxn modelId="{CC526E72-8A49-3348-A462-E91E9EB70343}" type="presOf" srcId="{337644EC-83B6-4611-A95E-0EC59DE0D77A}" destId="{7C1C6277-21E4-4D5F-99E4-31D89B49B00D}" srcOrd="1" destOrd="0" presId="urn:microsoft.com/office/officeart/2005/8/layout/cycle2"/>
    <dgm:cxn modelId="{0717275F-35A3-AF48-9583-7E4DD282E339}" type="presOf" srcId="{337644EC-83B6-4611-A95E-0EC59DE0D77A}" destId="{C2AAD9A6-BC90-4D96-8982-800C7083F0C6}" srcOrd="0" destOrd="0" presId="urn:microsoft.com/office/officeart/2005/8/layout/cycle2"/>
    <dgm:cxn modelId="{3217370D-5D1A-5945-B293-C4ABE2FF17D6}" type="presOf" srcId="{51CBE1AA-AE16-4507-97F8-F1F1E555604E}" destId="{37311926-2A8B-4C4C-A44C-204F5F0FD710}" srcOrd="0" destOrd="0" presId="urn:microsoft.com/office/officeart/2005/8/layout/cycle2"/>
    <dgm:cxn modelId="{8BD8F7D0-BD2C-2742-9890-9FA19A809E2C}" type="presOf" srcId="{5C8E2945-4321-49DA-95E2-0EF98027F38C}" destId="{C7176718-3917-479F-9504-34D548C915B5}" srcOrd="0" destOrd="0" presId="urn:microsoft.com/office/officeart/2005/8/layout/cycle2"/>
    <dgm:cxn modelId="{DBDE6798-DC19-EB44-B610-7D4CA662DC03}" type="presOf" srcId="{9474E583-2014-4B75-AB52-B5B7B5D215B9}" destId="{06F5E886-E7D3-456B-8D24-E4CA36151A7B}" srcOrd="0" destOrd="0" presId="urn:microsoft.com/office/officeart/2005/8/layout/cycle2"/>
    <dgm:cxn modelId="{D7207C15-2DE4-9146-900E-334E2719D120}" type="presOf" srcId="{68D4C86A-FA90-499E-9B13-6C25D56EFA6B}" destId="{394C58C6-186C-49FA-998F-0641A934E343}" srcOrd="1" destOrd="0" presId="urn:microsoft.com/office/officeart/2005/8/layout/cycle2"/>
    <dgm:cxn modelId="{1413BBE6-BF71-0E46-BE53-3ABE67B2F7AC}" type="presOf" srcId="{D3ABA2B6-C41E-490A-911C-73CE6BD68259}" destId="{C76C1348-8C62-49B3-ABA8-46DE86A2A3CA}" srcOrd="0" destOrd="0" presId="urn:microsoft.com/office/officeart/2005/8/layout/cycle2"/>
    <dgm:cxn modelId="{CAF18DC0-4712-2746-9E15-B6AA6BC8B0CF}" type="presOf" srcId="{51CBE1AA-AE16-4507-97F8-F1F1E555604E}" destId="{BB3BBE82-C04F-457E-8021-AE25168421DE}" srcOrd="1" destOrd="0" presId="urn:microsoft.com/office/officeart/2005/8/layout/cycle2"/>
    <dgm:cxn modelId="{5673CE9E-78CE-4B58-8E56-EA29B4250BFC}" srcId="{03E7A159-C309-46C3-8294-6B81F358593A}" destId="{D3ABA2B6-C41E-490A-911C-73CE6BD68259}" srcOrd="0" destOrd="0" parTransId="{45F31BD2-9F35-46C5-B42A-5C48FB53DBB6}" sibTransId="{337644EC-83B6-4611-A95E-0EC59DE0D77A}"/>
    <dgm:cxn modelId="{7F67F73E-6F5D-5142-95F2-87EC5CA7142E}" type="presOf" srcId="{68D4C86A-FA90-499E-9B13-6C25D56EFA6B}" destId="{8CB5DCE5-D772-494C-8EF7-F1A91BF218AB}" srcOrd="0" destOrd="0" presId="urn:microsoft.com/office/officeart/2005/8/layout/cycle2"/>
    <dgm:cxn modelId="{54EF3522-7901-4692-9E40-076B2E01A88C}" srcId="{03E7A159-C309-46C3-8294-6B81F358593A}" destId="{9474E583-2014-4B75-AB52-B5B7B5D215B9}" srcOrd="1" destOrd="0" parTransId="{CA9A94C5-8A30-4763-9B76-D93A209ED447}" sibTransId="{68D4C86A-FA90-499E-9B13-6C25D56EFA6B}"/>
    <dgm:cxn modelId="{E4DDF3DC-4793-4758-BCF4-94832688A621}" srcId="{03E7A159-C309-46C3-8294-6B81F358593A}" destId="{5C8E2945-4321-49DA-95E2-0EF98027F38C}" srcOrd="2" destOrd="0" parTransId="{55303D4C-30C8-4E3D-99F1-00E8D00BA876}" sibTransId="{51CBE1AA-AE16-4507-97F8-F1F1E555604E}"/>
    <dgm:cxn modelId="{AEFFDEAA-04F2-D74B-9F0C-E71E3F957D4C}" type="presOf" srcId="{03E7A159-C309-46C3-8294-6B81F358593A}" destId="{E4E22BD4-7C9D-4482-9FA8-FA829EA906BE}" srcOrd="0" destOrd="0" presId="urn:microsoft.com/office/officeart/2005/8/layout/cycle2"/>
    <dgm:cxn modelId="{1CDA04D5-FD34-AE4F-A618-D044C6BB9B63}" type="presParOf" srcId="{E4E22BD4-7C9D-4482-9FA8-FA829EA906BE}" destId="{C76C1348-8C62-49B3-ABA8-46DE86A2A3CA}" srcOrd="0" destOrd="0" presId="urn:microsoft.com/office/officeart/2005/8/layout/cycle2"/>
    <dgm:cxn modelId="{5218F513-7441-3447-8156-34616E3C16E5}" type="presParOf" srcId="{E4E22BD4-7C9D-4482-9FA8-FA829EA906BE}" destId="{C2AAD9A6-BC90-4D96-8982-800C7083F0C6}" srcOrd="1" destOrd="0" presId="urn:microsoft.com/office/officeart/2005/8/layout/cycle2"/>
    <dgm:cxn modelId="{EF4581FC-C698-AC48-A22C-098B57096E6D}" type="presParOf" srcId="{C2AAD9A6-BC90-4D96-8982-800C7083F0C6}" destId="{7C1C6277-21E4-4D5F-99E4-31D89B49B00D}" srcOrd="0" destOrd="0" presId="urn:microsoft.com/office/officeart/2005/8/layout/cycle2"/>
    <dgm:cxn modelId="{28FC5A56-E5F4-9A49-8B34-7EA6B77DD782}" type="presParOf" srcId="{E4E22BD4-7C9D-4482-9FA8-FA829EA906BE}" destId="{06F5E886-E7D3-456B-8D24-E4CA36151A7B}" srcOrd="2" destOrd="0" presId="urn:microsoft.com/office/officeart/2005/8/layout/cycle2"/>
    <dgm:cxn modelId="{04D1E8E5-0277-854C-8BBD-CA07C374AC8E}" type="presParOf" srcId="{E4E22BD4-7C9D-4482-9FA8-FA829EA906BE}" destId="{8CB5DCE5-D772-494C-8EF7-F1A91BF218AB}" srcOrd="3" destOrd="0" presId="urn:microsoft.com/office/officeart/2005/8/layout/cycle2"/>
    <dgm:cxn modelId="{35F233A8-E834-8D4D-B290-400C7EDD386B}" type="presParOf" srcId="{8CB5DCE5-D772-494C-8EF7-F1A91BF218AB}" destId="{394C58C6-186C-49FA-998F-0641A934E343}" srcOrd="0" destOrd="0" presId="urn:microsoft.com/office/officeart/2005/8/layout/cycle2"/>
    <dgm:cxn modelId="{8EDD84D7-6FE0-CC41-9C34-5F3958FC1E7C}" type="presParOf" srcId="{E4E22BD4-7C9D-4482-9FA8-FA829EA906BE}" destId="{C7176718-3917-479F-9504-34D548C915B5}" srcOrd="4" destOrd="0" presId="urn:microsoft.com/office/officeart/2005/8/layout/cycle2"/>
    <dgm:cxn modelId="{364E3E87-835E-064A-B4FC-6D5BCBD2AD42}" type="presParOf" srcId="{E4E22BD4-7C9D-4482-9FA8-FA829EA906BE}" destId="{37311926-2A8B-4C4C-A44C-204F5F0FD710}" srcOrd="5" destOrd="0" presId="urn:microsoft.com/office/officeart/2005/8/layout/cycle2"/>
    <dgm:cxn modelId="{69734646-698D-4D4C-AAA9-0D83C86FABAE}" type="presParOf" srcId="{37311926-2A8B-4C4C-A44C-204F5F0FD710}" destId="{BB3BBE82-C04F-457E-8021-AE25168421DE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6C1348-8C62-49B3-ABA8-46DE86A2A3CA}">
      <dsp:nvSpPr>
        <dsp:cNvPr id="0" name=""/>
        <dsp:cNvSpPr/>
      </dsp:nvSpPr>
      <dsp:spPr>
        <a:xfrm>
          <a:off x="2926705" y="401496"/>
          <a:ext cx="2033289" cy="2033289"/>
        </a:xfrm>
        <a:prstGeom prst="ellipse">
          <a:avLst/>
        </a:prstGeom>
        <a:solidFill>
          <a:srgbClr val="FF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L" sz="2000" kern="1200" dirty="0"/>
            <a:t>Test falla</a:t>
          </a:r>
        </a:p>
      </dsp:txBody>
      <dsp:txXfrm>
        <a:off x="3224473" y="699264"/>
        <a:ext cx="1437753" cy="1437753"/>
      </dsp:txXfrm>
    </dsp:sp>
    <dsp:sp modelId="{C2AAD9A6-BC90-4D96-8982-800C7083F0C6}">
      <dsp:nvSpPr>
        <dsp:cNvPr id="0" name=""/>
        <dsp:cNvSpPr/>
      </dsp:nvSpPr>
      <dsp:spPr>
        <a:xfrm rot="3002127">
          <a:off x="4637836" y="2185674"/>
          <a:ext cx="472579" cy="68623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CL" sz="2900" kern="1200"/>
        </a:p>
      </dsp:txBody>
      <dsp:txXfrm>
        <a:off x="4663191" y="2268590"/>
        <a:ext cx="330805" cy="411741"/>
      </dsp:txXfrm>
    </dsp:sp>
    <dsp:sp modelId="{06F5E886-E7D3-456B-8D24-E4CA36151A7B}">
      <dsp:nvSpPr>
        <dsp:cNvPr id="0" name=""/>
        <dsp:cNvSpPr/>
      </dsp:nvSpPr>
      <dsp:spPr>
        <a:xfrm>
          <a:off x="4805439" y="2643299"/>
          <a:ext cx="2033289" cy="2033289"/>
        </a:xfrm>
        <a:prstGeom prst="ellipse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L" sz="2000" kern="1200" dirty="0"/>
            <a:t>Test funciona</a:t>
          </a:r>
        </a:p>
      </dsp:txBody>
      <dsp:txXfrm>
        <a:off x="5103207" y="2941067"/>
        <a:ext cx="1437753" cy="1437753"/>
      </dsp:txXfrm>
    </dsp:sp>
    <dsp:sp modelId="{8CB5DCE5-D772-494C-8EF7-F1A91BF218AB}">
      <dsp:nvSpPr>
        <dsp:cNvPr id="0" name=""/>
        <dsp:cNvSpPr/>
      </dsp:nvSpPr>
      <dsp:spPr>
        <a:xfrm rot="10800007">
          <a:off x="3446025" y="3316823"/>
          <a:ext cx="960652" cy="68623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CL" sz="2900" kern="1200"/>
        </a:p>
      </dsp:txBody>
      <dsp:txXfrm rot="10800000">
        <a:off x="3651895" y="3454070"/>
        <a:ext cx="754782" cy="411741"/>
      </dsp:txXfrm>
    </dsp:sp>
    <dsp:sp modelId="{C7176718-3917-479F-9504-34D548C915B5}">
      <dsp:nvSpPr>
        <dsp:cNvPr id="0" name=""/>
        <dsp:cNvSpPr/>
      </dsp:nvSpPr>
      <dsp:spPr>
        <a:xfrm>
          <a:off x="959597" y="2643291"/>
          <a:ext cx="2033289" cy="2033289"/>
        </a:xfrm>
        <a:prstGeom prst="ellipse">
          <a:avLst/>
        </a:prstGeom>
        <a:solidFill>
          <a:srgbClr val="7030A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L" sz="2000" kern="1200" dirty="0"/>
            <a:t>Refactorizar</a:t>
          </a:r>
        </a:p>
      </dsp:txBody>
      <dsp:txXfrm>
        <a:off x="1257365" y="2941059"/>
        <a:ext cx="1437753" cy="1437753"/>
      </dsp:txXfrm>
    </dsp:sp>
    <dsp:sp modelId="{37311926-2A8B-4C4C-A44C-204F5F0FD710}">
      <dsp:nvSpPr>
        <dsp:cNvPr id="0" name=""/>
        <dsp:cNvSpPr/>
      </dsp:nvSpPr>
      <dsp:spPr>
        <a:xfrm rot="18675958">
          <a:off x="2698871" y="2206623"/>
          <a:ext cx="503068" cy="68623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CL" sz="2900" kern="1200"/>
        </a:p>
      </dsp:txBody>
      <dsp:txXfrm>
        <a:off x="2724561" y="2400590"/>
        <a:ext cx="352148" cy="41174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15FF8C-3E37-4468-80E3-B9B037598718}" type="datetimeFigureOut">
              <a:rPr lang="es-CL" smtClean="0"/>
              <a:t>08-12-2016</a:t>
            </a:fld>
            <a:endParaRPr lang="es-C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FC5E0A-2988-43C5-A1B8-119F4D562609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3870428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FC5E0A-2988-43C5-A1B8-119F4D562609}" type="slidenum">
              <a:rPr lang="es-CL" smtClean="0"/>
              <a:t>1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1892638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b="1" dirty="0"/>
              <a:t>Bases de datos</a:t>
            </a:r>
            <a:r>
              <a:rPr lang="es-CL" dirty="0"/>
              <a:t>:</a:t>
            </a:r>
          </a:p>
          <a:p>
            <a:pPr marL="228600" indent="-228600">
              <a:buFont typeface="+mj-lt"/>
              <a:buAutoNum type="arabicPeriod"/>
            </a:pPr>
            <a:r>
              <a:rPr lang="es-CL" dirty="0" err="1"/>
              <a:t>db_cmh</a:t>
            </a:r>
            <a:r>
              <a:rPr lang="es-CL" dirty="0"/>
              <a:t> alimenta la página web y la aplicación de escritorio. Es una base de datos transaccional.</a:t>
            </a:r>
          </a:p>
          <a:p>
            <a:pPr marL="228600" indent="-228600">
              <a:buFont typeface="+mj-lt"/>
              <a:buAutoNum type="arabicPeriod"/>
            </a:pPr>
            <a:r>
              <a:rPr lang="es-CL" dirty="0" err="1"/>
              <a:t>db_seguro</a:t>
            </a:r>
            <a:r>
              <a:rPr lang="es-CL" dirty="0"/>
              <a:t>: alimenta el </a:t>
            </a:r>
            <a:r>
              <a:rPr lang="es-CL" dirty="0" err="1"/>
              <a:t>webservice</a:t>
            </a:r>
            <a:r>
              <a:rPr lang="es-CL" dirty="0"/>
              <a:t> del seguro, para simular los proveedores de seguro</a:t>
            </a:r>
          </a:p>
          <a:p>
            <a:endParaRPr lang="es-CL" dirty="0"/>
          </a:p>
          <a:p>
            <a:r>
              <a:rPr lang="es-CL" b="1" dirty="0" err="1"/>
              <a:t>WebApp</a:t>
            </a:r>
            <a:r>
              <a:rPr lang="es-CL" dirty="0"/>
              <a:t>: aplicación web escrita en Java. Encargada de ofrecer la totalidad de las funciones de cara al paciente.</a:t>
            </a:r>
          </a:p>
          <a:p>
            <a:endParaRPr lang="es-CL" dirty="0"/>
          </a:p>
          <a:p>
            <a:r>
              <a:rPr lang="es-CL" b="1" dirty="0"/>
              <a:t>Terminal</a:t>
            </a:r>
            <a:r>
              <a:rPr lang="es-CL" dirty="0"/>
              <a:t>: aplicación de escritorio escrita en </a:t>
            </a:r>
            <a:r>
              <a:rPr lang="es-CL" dirty="0" err="1"/>
              <a:t>.Net</a:t>
            </a:r>
            <a:r>
              <a:rPr lang="es-CL" dirty="0"/>
              <a:t>. Esta se encarga de ofrecer la totalidad de las funciones de cara al personal del centro médico, tanto personal médico como funcionarios.</a:t>
            </a:r>
          </a:p>
          <a:p>
            <a:endParaRPr lang="es-CL" dirty="0"/>
          </a:p>
          <a:p>
            <a:r>
              <a:rPr lang="es-CL" b="1" dirty="0" err="1"/>
              <a:t>Payment_service</a:t>
            </a:r>
            <a:r>
              <a:rPr lang="es-CL" dirty="0"/>
              <a:t>: aplicación tipo servicio, encargada de pagar los honorarios a los médicos sin intervención humana de forma periódica. Escrito en Java.</a:t>
            </a:r>
          </a:p>
          <a:p>
            <a:endParaRPr lang="es-CL" dirty="0"/>
          </a:p>
          <a:p>
            <a:r>
              <a:rPr lang="es-CL" b="1" dirty="0" err="1"/>
              <a:t>SeguroWS</a:t>
            </a:r>
            <a:r>
              <a:rPr lang="es-CL" dirty="0"/>
              <a:t>: </a:t>
            </a:r>
            <a:r>
              <a:rPr lang="es-CL" dirty="0" err="1"/>
              <a:t>endpoint</a:t>
            </a:r>
            <a:r>
              <a:rPr lang="es-CL" dirty="0"/>
              <a:t> de </a:t>
            </a:r>
            <a:r>
              <a:rPr lang="es-CL" dirty="0" err="1"/>
              <a:t>webservice</a:t>
            </a:r>
            <a:r>
              <a:rPr lang="es-CL" dirty="0"/>
              <a:t> SOAP escrito en .NET utilizando WCF para simular integración con los sistemas de proveedores de seguros.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2599EA-3C95-46C0-99A8-B5EBCBCDB69B}" type="slidenum">
              <a:rPr lang="es-CL" smtClean="0"/>
              <a:t>15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2855981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b="1" dirty="0"/>
              <a:t>Bases de datos</a:t>
            </a:r>
            <a:r>
              <a:rPr lang="es-CL" dirty="0"/>
              <a:t>:</a:t>
            </a:r>
          </a:p>
          <a:p>
            <a:pPr marL="228600" indent="-228600">
              <a:buFont typeface="+mj-lt"/>
              <a:buAutoNum type="arabicPeriod"/>
            </a:pPr>
            <a:r>
              <a:rPr lang="es-CL" dirty="0" err="1"/>
              <a:t>db_cmh</a:t>
            </a:r>
            <a:r>
              <a:rPr lang="es-CL" dirty="0"/>
              <a:t> alimenta la página web y la aplicación de escritorio. Es una base de datos transaccional.</a:t>
            </a:r>
          </a:p>
          <a:p>
            <a:pPr marL="228600" indent="-228600">
              <a:buFont typeface="+mj-lt"/>
              <a:buAutoNum type="arabicPeriod"/>
            </a:pPr>
            <a:r>
              <a:rPr lang="es-CL" dirty="0" err="1"/>
              <a:t>db_seguro</a:t>
            </a:r>
            <a:r>
              <a:rPr lang="es-CL" dirty="0"/>
              <a:t>: alimenta el </a:t>
            </a:r>
            <a:r>
              <a:rPr lang="es-CL" dirty="0" err="1"/>
              <a:t>webservice</a:t>
            </a:r>
            <a:r>
              <a:rPr lang="es-CL" dirty="0"/>
              <a:t> del seguro, para simular los proveedores de seguro</a:t>
            </a:r>
          </a:p>
          <a:p>
            <a:endParaRPr lang="es-CL" dirty="0"/>
          </a:p>
          <a:p>
            <a:r>
              <a:rPr lang="es-CL" b="1" dirty="0" err="1"/>
              <a:t>WebApp</a:t>
            </a:r>
            <a:r>
              <a:rPr lang="es-CL" dirty="0"/>
              <a:t>: aplicación web escrita en Java. Encargada de ofrecer la totalidad de las funciones de cara al paciente.</a:t>
            </a:r>
          </a:p>
          <a:p>
            <a:endParaRPr lang="es-CL" dirty="0"/>
          </a:p>
          <a:p>
            <a:r>
              <a:rPr lang="es-CL" b="1" dirty="0"/>
              <a:t>Terminal</a:t>
            </a:r>
            <a:r>
              <a:rPr lang="es-CL" dirty="0"/>
              <a:t>: aplicación de escritorio escrita en </a:t>
            </a:r>
            <a:r>
              <a:rPr lang="es-CL" dirty="0" err="1"/>
              <a:t>.Net</a:t>
            </a:r>
            <a:r>
              <a:rPr lang="es-CL" dirty="0"/>
              <a:t>. Esta se encarga de ofrecer la totalidad de las funciones de cara al personal del centro médico, tanto personal médico como funcionarios.</a:t>
            </a:r>
          </a:p>
          <a:p>
            <a:endParaRPr lang="es-CL" dirty="0"/>
          </a:p>
          <a:p>
            <a:r>
              <a:rPr lang="es-CL" b="1" dirty="0" err="1"/>
              <a:t>Payment_service</a:t>
            </a:r>
            <a:r>
              <a:rPr lang="es-CL" dirty="0"/>
              <a:t>: aplicación tipo servicio, encargada de pagar los honorarios a los médicos sin intervención humana de forma periódica. Escrito en Java.</a:t>
            </a:r>
          </a:p>
          <a:p>
            <a:endParaRPr lang="es-CL" dirty="0"/>
          </a:p>
          <a:p>
            <a:r>
              <a:rPr lang="es-CL" b="1" dirty="0" err="1"/>
              <a:t>SeguroWS</a:t>
            </a:r>
            <a:r>
              <a:rPr lang="es-CL" dirty="0"/>
              <a:t>: </a:t>
            </a:r>
            <a:r>
              <a:rPr lang="es-CL" dirty="0" err="1"/>
              <a:t>endpoint</a:t>
            </a:r>
            <a:r>
              <a:rPr lang="es-CL" dirty="0"/>
              <a:t> de </a:t>
            </a:r>
            <a:r>
              <a:rPr lang="es-CL" dirty="0" err="1"/>
              <a:t>webservice</a:t>
            </a:r>
            <a:r>
              <a:rPr lang="es-CL" dirty="0"/>
              <a:t> SOAP escrito en .NET utilizando WCF para simular integración con los sistemas de proveedores de seguros.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2599EA-3C95-46C0-99A8-B5EBCBCDB69B}" type="slidenum">
              <a:rPr lang="es-CL" smtClean="0"/>
              <a:t>16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8810730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b="1" dirty="0"/>
              <a:t>Bases de datos</a:t>
            </a:r>
            <a:r>
              <a:rPr lang="es-CL" dirty="0"/>
              <a:t>:</a:t>
            </a:r>
          </a:p>
          <a:p>
            <a:pPr marL="228600" indent="-228600">
              <a:buFont typeface="+mj-lt"/>
              <a:buAutoNum type="arabicPeriod"/>
            </a:pPr>
            <a:r>
              <a:rPr lang="es-CL" dirty="0" err="1"/>
              <a:t>db_cmh</a:t>
            </a:r>
            <a:r>
              <a:rPr lang="es-CL" dirty="0"/>
              <a:t> alimenta la página web y la aplicación de escritorio. Es una base de datos transaccional.</a:t>
            </a:r>
          </a:p>
          <a:p>
            <a:pPr marL="228600" indent="-228600">
              <a:buFont typeface="+mj-lt"/>
              <a:buAutoNum type="arabicPeriod"/>
            </a:pPr>
            <a:r>
              <a:rPr lang="es-CL" dirty="0" err="1"/>
              <a:t>db_seguro</a:t>
            </a:r>
            <a:r>
              <a:rPr lang="es-CL" dirty="0"/>
              <a:t>: alimenta el </a:t>
            </a:r>
            <a:r>
              <a:rPr lang="es-CL" dirty="0" err="1"/>
              <a:t>webservice</a:t>
            </a:r>
            <a:r>
              <a:rPr lang="es-CL" dirty="0"/>
              <a:t> del seguro, para simular los proveedores de seguro</a:t>
            </a:r>
          </a:p>
          <a:p>
            <a:endParaRPr lang="es-CL" dirty="0"/>
          </a:p>
          <a:p>
            <a:r>
              <a:rPr lang="es-CL" b="1" dirty="0" err="1"/>
              <a:t>WebApp</a:t>
            </a:r>
            <a:r>
              <a:rPr lang="es-CL" dirty="0"/>
              <a:t>: aplicación web escrita en Java. Encargada de ofrecer la totalidad de las funciones de cara al paciente.</a:t>
            </a:r>
          </a:p>
          <a:p>
            <a:endParaRPr lang="es-CL" dirty="0"/>
          </a:p>
          <a:p>
            <a:r>
              <a:rPr lang="es-CL" b="1" dirty="0"/>
              <a:t>Terminal</a:t>
            </a:r>
            <a:r>
              <a:rPr lang="es-CL" dirty="0"/>
              <a:t>: aplicación de escritorio escrita en </a:t>
            </a:r>
            <a:r>
              <a:rPr lang="es-CL" dirty="0" err="1"/>
              <a:t>.Net</a:t>
            </a:r>
            <a:r>
              <a:rPr lang="es-CL" dirty="0"/>
              <a:t>. Esta se encarga de ofrecer la totalidad de las funciones de cara al personal del centro médico, tanto personal médico como funcionarios.</a:t>
            </a:r>
          </a:p>
          <a:p>
            <a:endParaRPr lang="es-CL" dirty="0"/>
          </a:p>
          <a:p>
            <a:r>
              <a:rPr lang="es-CL" b="1" dirty="0" err="1"/>
              <a:t>Payment_service</a:t>
            </a:r>
            <a:r>
              <a:rPr lang="es-CL" dirty="0"/>
              <a:t>: aplicación tipo servicio, encargada de pagar los honorarios a los médicos sin intervención humana de forma periódica. Escrito en Java.</a:t>
            </a:r>
          </a:p>
          <a:p>
            <a:endParaRPr lang="es-CL" dirty="0"/>
          </a:p>
          <a:p>
            <a:r>
              <a:rPr lang="es-CL" b="1" dirty="0" err="1"/>
              <a:t>SeguroWS</a:t>
            </a:r>
            <a:r>
              <a:rPr lang="es-CL" dirty="0"/>
              <a:t>: </a:t>
            </a:r>
            <a:r>
              <a:rPr lang="es-CL" dirty="0" err="1"/>
              <a:t>endpoint</a:t>
            </a:r>
            <a:r>
              <a:rPr lang="es-CL" dirty="0"/>
              <a:t> de </a:t>
            </a:r>
            <a:r>
              <a:rPr lang="es-CL" dirty="0" err="1"/>
              <a:t>webservice</a:t>
            </a:r>
            <a:r>
              <a:rPr lang="es-CL" dirty="0"/>
              <a:t> SOAP escrito en .NET utilizando WCF para simular integración con los sistemas de proveedores de seguros.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2599EA-3C95-46C0-99A8-B5EBCBCDB69B}" type="slidenum">
              <a:rPr lang="es-CL" smtClean="0"/>
              <a:t>17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6437682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b="1" dirty="0"/>
              <a:t>Bases de datos</a:t>
            </a:r>
            <a:r>
              <a:rPr lang="es-CL" dirty="0"/>
              <a:t>:</a:t>
            </a:r>
          </a:p>
          <a:p>
            <a:pPr marL="228600" indent="-228600">
              <a:buFont typeface="+mj-lt"/>
              <a:buAutoNum type="arabicPeriod"/>
            </a:pPr>
            <a:r>
              <a:rPr lang="es-CL" dirty="0" err="1"/>
              <a:t>db_cmh</a:t>
            </a:r>
            <a:r>
              <a:rPr lang="es-CL" dirty="0"/>
              <a:t> alimenta la página web y la aplicación de escritorio. Es una base de datos transaccional.</a:t>
            </a:r>
          </a:p>
          <a:p>
            <a:pPr marL="228600" indent="-228600">
              <a:buFont typeface="+mj-lt"/>
              <a:buAutoNum type="arabicPeriod"/>
            </a:pPr>
            <a:r>
              <a:rPr lang="es-CL" dirty="0" err="1"/>
              <a:t>db_seguro</a:t>
            </a:r>
            <a:r>
              <a:rPr lang="es-CL" dirty="0"/>
              <a:t>: alimenta el </a:t>
            </a:r>
            <a:r>
              <a:rPr lang="es-CL" dirty="0" err="1"/>
              <a:t>webservice</a:t>
            </a:r>
            <a:r>
              <a:rPr lang="es-CL" dirty="0"/>
              <a:t> del seguro, para simular los proveedores de seguro</a:t>
            </a:r>
          </a:p>
          <a:p>
            <a:endParaRPr lang="es-CL" dirty="0"/>
          </a:p>
          <a:p>
            <a:r>
              <a:rPr lang="es-CL" b="1" dirty="0" err="1"/>
              <a:t>WebApp</a:t>
            </a:r>
            <a:r>
              <a:rPr lang="es-CL" dirty="0"/>
              <a:t>: aplicación web escrita en Java. Encargada de ofrecer la totalidad de las funciones de cara al paciente.</a:t>
            </a:r>
          </a:p>
          <a:p>
            <a:endParaRPr lang="es-CL" dirty="0"/>
          </a:p>
          <a:p>
            <a:r>
              <a:rPr lang="es-CL" b="1" dirty="0"/>
              <a:t>Terminal</a:t>
            </a:r>
            <a:r>
              <a:rPr lang="es-CL" dirty="0"/>
              <a:t>: aplicación de escritorio escrita en </a:t>
            </a:r>
            <a:r>
              <a:rPr lang="es-CL" dirty="0" err="1"/>
              <a:t>.Net</a:t>
            </a:r>
            <a:r>
              <a:rPr lang="es-CL" dirty="0"/>
              <a:t>. Esta se encarga de ofrecer la totalidad de las funciones de cara al personal del centro médico, tanto personal médico como funcionarios.</a:t>
            </a:r>
          </a:p>
          <a:p>
            <a:endParaRPr lang="es-CL" dirty="0"/>
          </a:p>
          <a:p>
            <a:r>
              <a:rPr lang="es-CL" b="1" dirty="0" err="1"/>
              <a:t>Payment_service</a:t>
            </a:r>
            <a:r>
              <a:rPr lang="es-CL" dirty="0"/>
              <a:t>: aplicación tipo servicio, encargada de pagar los honorarios a los médicos sin intervención humana de forma periódica. Escrito en Java.</a:t>
            </a:r>
          </a:p>
          <a:p>
            <a:endParaRPr lang="es-CL" dirty="0"/>
          </a:p>
          <a:p>
            <a:r>
              <a:rPr lang="es-CL" b="1" dirty="0" err="1"/>
              <a:t>SeguroWS</a:t>
            </a:r>
            <a:r>
              <a:rPr lang="es-CL" dirty="0"/>
              <a:t>: </a:t>
            </a:r>
            <a:r>
              <a:rPr lang="es-CL" dirty="0" err="1"/>
              <a:t>endpoint</a:t>
            </a:r>
            <a:r>
              <a:rPr lang="es-CL" dirty="0"/>
              <a:t> de </a:t>
            </a:r>
            <a:r>
              <a:rPr lang="es-CL" dirty="0" err="1"/>
              <a:t>webservice</a:t>
            </a:r>
            <a:r>
              <a:rPr lang="es-CL" dirty="0"/>
              <a:t> SOAP escrito en .NET utilizando WCF para simular integración con los sistemas de proveedores de seguros.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2599EA-3C95-46C0-99A8-B5EBCBCDB69B}" type="slidenum">
              <a:rPr lang="es-CL" smtClean="0"/>
              <a:t>18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6080183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b="1" dirty="0"/>
              <a:t>Bases de datos</a:t>
            </a:r>
            <a:r>
              <a:rPr lang="es-CL" dirty="0"/>
              <a:t>:</a:t>
            </a:r>
          </a:p>
          <a:p>
            <a:pPr marL="228600" indent="-228600">
              <a:buFont typeface="+mj-lt"/>
              <a:buAutoNum type="arabicPeriod"/>
            </a:pPr>
            <a:r>
              <a:rPr lang="es-CL" dirty="0" err="1"/>
              <a:t>db_cmh</a:t>
            </a:r>
            <a:r>
              <a:rPr lang="es-CL" dirty="0"/>
              <a:t> alimenta la página web y la aplicación de escritorio. Es una base de datos transaccional.</a:t>
            </a:r>
          </a:p>
          <a:p>
            <a:pPr marL="228600" indent="-228600">
              <a:buFont typeface="+mj-lt"/>
              <a:buAutoNum type="arabicPeriod"/>
            </a:pPr>
            <a:r>
              <a:rPr lang="es-CL" dirty="0" err="1"/>
              <a:t>db_seguro</a:t>
            </a:r>
            <a:r>
              <a:rPr lang="es-CL" dirty="0"/>
              <a:t>: alimenta el </a:t>
            </a:r>
            <a:r>
              <a:rPr lang="es-CL" dirty="0" err="1"/>
              <a:t>webservice</a:t>
            </a:r>
            <a:r>
              <a:rPr lang="es-CL" dirty="0"/>
              <a:t> del seguro, para simular los proveedores de seguro</a:t>
            </a:r>
          </a:p>
          <a:p>
            <a:endParaRPr lang="es-CL" dirty="0"/>
          </a:p>
          <a:p>
            <a:r>
              <a:rPr lang="es-CL" b="1" dirty="0" err="1"/>
              <a:t>WebApp</a:t>
            </a:r>
            <a:r>
              <a:rPr lang="es-CL" dirty="0"/>
              <a:t>: aplicación web escrita en Java. Encargada de ofrecer la totalidad de las funciones de cara al paciente.</a:t>
            </a:r>
          </a:p>
          <a:p>
            <a:endParaRPr lang="es-CL" dirty="0"/>
          </a:p>
          <a:p>
            <a:r>
              <a:rPr lang="es-CL" b="1" dirty="0"/>
              <a:t>Terminal</a:t>
            </a:r>
            <a:r>
              <a:rPr lang="es-CL" dirty="0"/>
              <a:t>: aplicación de escritorio escrita en </a:t>
            </a:r>
            <a:r>
              <a:rPr lang="es-CL" dirty="0" err="1"/>
              <a:t>.Net</a:t>
            </a:r>
            <a:r>
              <a:rPr lang="es-CL" dirty="0"/>
              <a:t>. Esta se encarga de ofrecer la totalidad de las funciones de cara al personal del centro médico, tanto personal médico como funcionarios.</a:t>
            </a:r>
          </a:p>
          <a:p>
            <a:endParaRPr lang="es-CL" dirty="0"/>
          </a:p>
          <a:p>
            <a:r>
              <a:rPr lang="es-CL" b="1" dirty="0" err="1"/>
              <a:t>Payment_service</a:t>
            </a:r>
            <a:r>
              <a:rPr lang="es-CL" dirty="0"/>
              <a:t>: aplicación tipo servicio, encargada de pagar los honorarios a los médicos sin intervención humana de forma periódica. Escrito en Java.</a:t>
            </a:r>
          </a:p>
          <a:p>
            <a:endParaRPr lang="es-CL" dirty="0"/>
          </a:p>
          <a:p>
            <a:r>
              <a:rPr lang="es-CL" b="1" dirty="0" err="1"/>
              <a:t>SeguroWS</a:t>
            </a:r>
            <a:r>
              <a:rPr lang="es-CL" dirty="0"/>
              <a:t>: </a:t>
            </a:r>
            <a:r>
              <a:rPr lang="es-CL" dirty="0" err="1"/>
              <a:t>endpoint</a:t>
            </a:r>
            <a:r>
              <a:rPr lang="es-CL" dirty="0"/>
              <a:t> de </a:t>
            </a:r>
            <a:r>
              <a:rPr lang="es-CL" dirty="0" err="1"/>
              <a:t>webservice</a:t>
            </a:r>
            <a:r>
              <a:rPr lang="es-CL" dirty="0"/>
              <a:t> SOAP escrito en .NET utilizando WCF para simular integración con los sistemas de proveedores de seguros.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2599EA-3C95-46C0-99A8-B5EBCBCDB69B}" type="slidenum">
              <a:rPr lang="es-CL" smtClean="0"/>
              <a:t>19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4318324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EB387-5C55-D742-B7FE-F6F7621AAD37}" type="datetime1">
              <a:rPr lang="en-US" smtClean="0"/>
              <a:t>12/8/2016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8151024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B66EF-9D52-7F46-869C-26EB36BBA827}" type="datetime1">
              <a:rPr lang="en-US" smtClean="0"/>
              <a:t>12/8/2016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266716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E7E48-FF00-2B4F-883F-A4EC6AB80A05}" type="datetime1">
              <a:rPr lang="en-US" smtClean="0"/>
              <a:t>12/8/2016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773786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C4A88-9E03-054D-B3B9-F16E39139E13}" type="datetime1">
              <a:rPr lang="en-US" smtClean="0"/>
              <a:t>12/8/2016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4940120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E40B0-044D-4E4C-97CB-27525F545ECE}" type="datetime1">
              <a:rPr lang="en-US" smtClean="0"/>
              <a:t>12/8/2016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2074452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CFB62-B0AB-AE41-B3A1-36D0F34995C8}" type="datetime1">
              <a:rPr lang="en-US" smtClean="0"/>
              <a:t>12/8/2016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0249124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8313D-D7AA-1D4F-81FA-5CEEE97337BB}" type="datetime1">
              <a:rPr lang="en-US" smtClean="0"/>
              <a:t>12/8/2016</a:t>
            </a:fld>
            <a:endParaRPr lang="es-C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6469268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8B94B-F9F1-154F-B299-1C74B030D012}" type="datetime1">
              <a:rPr lang="en-US" smtClean="0"/>
              <a:t>12/8/2016</a:t>
            </a:fld>
            <a:endParaRPr lang="es-C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6326297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DFE76-3B69-FC49-ACF9-20FF644FE80F}" type="datetime1">
              <a:rPr lang="en-US" smtClean="0"/>
              <a:t>12/8/2016</a:t>
            </a:fld>
            <a:endParaRPr lang="es-C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0982244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F9540-CD59-BC4A-A189-70E101A1EE78}" type="datetime1">
              <a:rPr lang="en-US" smtClean="0"/>
              <a:t>12/8/2016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8560595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7DC65-ED22-A343-88A8-B28BF68FCFE3}" type="datetime1">
              <a:rPr lang="en-US" smtClean="0"/>
              <a:t>12/8/2016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5895145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5215559" cy="7579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dirty="0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202635"/>
            <a:ext cx="7886700" cy="49743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4D8D9F-5BA2-D245-91BE-2270F2D11EA9}" type="datetime1">
              <a:rPr lang="en-US" smtClean="0"/>
              <a:t>12/8/2016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A6B74D-EAB3-419D-9AFB-7734616CA1B2}" type="slidenum">
              <a:rPr lang="es-CL" smtClean="0"/>
              <a:t>‹Nº›</a:t>
            </a:fld>
            <a:endParaRPr lang="es-CL"/>
          </a:p>
        </p:txBody>
      </p:sp>
      <p:pic>
        <p:nvPicPr>
          <p:cNvPr id="7" name="Imagen 6"/>
          <p:cNvPicPr>
            <a:picLocks noChangeAspect="1"/>
          </p:cNvPicPr>
          <p:nvPr userDrawn="1"/>
        </p:nvPicPr>
        <p:blipFill rotWithShape="1">
          <a:blip r:embed="rId13"/>
          <a:srcRect t="40185" b="41188"/>
          <a:stretch/>
        </p:blipFill>
        <p:spPr>
          <a:xfrm>
            <a:off x="6618385" y="365127"/>
            <a:ext cx="1896965" cy="353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6211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5.png"/><Relationship Id="rId7" Type="http://schemas.openxmlformats.org/officeDocument/2006/relationships/image" Target="../media/image1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5.png"/><Relationship Id="rId4" Type="http://schemas.openxmlformats.org/officeDocument/2006/relationships/image" Target="../media/image6.png"/><Relationship Id="rId9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5.png"/><Relationship Id="rId7" Type="http://schemas.openxmlformats.org/officeDocument/2006/relationships/image" Target="../media/image1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8.jpe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g"/><Relationship Id="rId3" Type="http://schemas.openxmlformats.org/officeDocument/2006/relationships/image" Target="../media/image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4.png"/><Relationship Id="rId7" Type="http://schemas.openxmlformats.org/officeDocument/2006/relationships/image" Target="../media/image27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8.png"/><Relationship Id="rId9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38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3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4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4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4" Type="http://schemas.openxmlformats.org/officeDocument/2006/relationships/image" Target="../media/image4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4" Type="http://schemas.openxmlformats.org/officeDocument/2006/relationships/image" Target="../media/image4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4" Type="http://schemas.openxmlformats.org/officeDocument/2006/relationships/image" Target="../media/image4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4" Type="http://schemas.openxmlformats.org/officeDocument/2006/relationships/image" Target="../media/image4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1.mp4"/><Relationship Id="rId1" Type="http://schemas.microsoft.com/office/2007/relationships/media" Target="../media/media11.mp4"/><Relationship Id="rId4" Type="http://schemas.openxmlformats.org/officeDocument/2006/relationships/image" Target="../media/image4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2.mp4"/><Relationship Id="rId1" Type="http://schemas.microsoft.com/office/2007/relationships/media" Target="../media/media12.mp4"/><Relationship Id="rId4" Type="http://schemas.openxmlformats.org/officeDocument/2006/relationships/image" Target="../media/image4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3.mp4"/><Relationship Id="rId1" Type="http://schemas.microsoft.com/office/2007/relationships/media" Target="../media/media13.mp4"/><Relationship Id="rId4" Type="http://schemas.openxmlformats.org/officeDocument/2006/relationships/image" Target="../media/image4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4.mp4"/><Relationship Id="rId1" Type="http://schemas.microsoft.com/office/2007/relationships/media" Target="../media/media14.mp4"/><Relationship Id="rId4" Type="http://schemas.openxmlformats.org/officeDocument/2006/relationships/image" Target="../media/image4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5.mp4"/><Relationship Id="rId1" Type="http://schemas.microsoft.com/office/2007/relationships/media" Target="../media/media15.mp4"/><Relationship Id="rId4" Type="http://schemas.openxmlformats.org/officeDocument/2006/relationships/image" Target="../media/image5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6.mp4"/><Relationship Id="rId1" Type="http://schemas.microsoft.com/office/2007/relationships/media" Target="../media/media16.mp4"/><Relationship Id="rId4" Type="http://schemas.openxmlformats.org/officeDocument/2006/relationships/image" Target="../media/image5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7.mp4"/><Relationship Id="rId1" Type="http://schemas.microsoft.com/office/2007/relationships/media" Target="../media/media17.mp4"/><Relationship Id="rId4" Type="http://schemas.openxmlformats.org/officeDocument/2006/relationships/image" Target="../media/image5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8.mp4"/><Relationship Id="rId1" Type="http://schemas.microsoft.com/office/2007/relationships/media" Target="../media/media18.mp4"/><Relationship Id="rId4" Type="http://schemas.openxmlformats.org/officeDocument/2006/relationships/image" Target="../media/image5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9.mp4"/><Relationship Id="rId1" Type="http://schemas.microsoft.com/office/2007/relationships/media" Target="../media/media19.mp4"/><Relationship Id="rId4" Type="http://schemas.openxmlformats.org/officeDocument/2006/relationships/image" Target="../media/image54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384673"/>
            <a:ext cx="7772400" cy="2387600"/>
          </a:xfrm>
        </p:spPr>
        <p:txBody>
          <a:bodyPr/>
          <a:lstStyle/>
          <a:p>
            <a:r>
              <a:rPr lang="es-CL" dirty="0"/>
              <a:t>Portafolio de Título</a:t>
            </a:r>
            <a:br>
              <a:rPr lang="es-CL" dirty="0"/>
            </a:br>
            <a:r>
              <a:rPr lang="es-CL" sz="2400" dirty="0"/>
              <a:t>“Centro Médico Hipócrates”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143000" y="2950105"/>
            <a:ext cx="6858000" cy="1803650"/>
          </a:xfrm>
        </p:spPr>
        <p:txBody>
          <a:bodyPr>
            <a:noAutofit/>
          </a:bodyPr>
          <a:lstStyle/>
          <a:p>
            <a:r>
              <a:rPr lang="es-CL" sz="2400" dirty="0"/>
              <a:t>Ingeniería Informática</a:t>
            </a:r>
          </a:p>
          <a:p>
            <a:r>
              <a:rPr lang="es-CL" sz="1800" dirty="0"/>
              <a:t>Escuela de Informática y Telecomunicaciones</a:t>
            </a:r>
          </a:p>
          <a:p>
            <a:r>
              <a:rPr lang="es-CL" sz="1800" dirty="0"/>
              <a:t>Sede Antonio </a:t>
            </a:r>
            <a:r>
              <a:rPr lang="es-CL" sz="1800" dirty="0" smtClean="0"/>
              <a:t>Varas</a:t>
            </a:r>
            <a:endParaRPr lang="es-CL" sz="1800" dirty="0"/>
          </a:p>
          <a:p>
            <a:r>
              <a:rPr lang="es-CL" sz="1800" dirty="0" smtClean="0"/>
              <a:t>Docente: Vicente </a:t>
            </a:r>
            <a:r>
              <a:rPr lang="es-CL" sz="1800" dirty="0"/>
              <a:t>Aranda</a:t>
            </a:r>
          </a:p>
          <a:p>
            <a:r>
              <a:rPr lang="es-CL" sz="1800" dirty="0"/>
              <a:t>Elías Baeza, Pablo de la Sotta, </a:t>
            </a:r>
          </a:p>
          <a:p>
            <a:r>
              <a:rPr lang="es-CL" sz="1800" dirty="0"/>
              <a:t>Fabián Jaque, Gonzalo López, Tomás Muñiz</a:t>
            </a:r>
            <a:endParaRPr lang="es-CL" sz="1400" dirty="0"/>
          </a:p>
          <a:p>
            <a:endParaRPr lang="es-CL" sz="105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B13CD-66F3-7447-AE20-F6FDA4A0144C}" type="datetime1">
              <a:rPr lang="en-US" smtClean="0"/>
              <a:t>12/8/2016</a:t>
            </a:fld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1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151433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Restricciones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_tradnl" sz="4000" dirty="0" smtClean="0"/>
              <a:t>No habrá servicio de mantención</a:t>
            </a:r>
          </a:p>
          <a:p>
            <a:r>
              <a:rPr lang="es-ES_tradnl" sz="4000" dirty="0" smtClean="0"/>
              <a:t>Los proveedores no se harán responsables de la digitación y mantención de los datos una vez implementado el proyecto.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C4A88-9E03-054D-B3B9-F16E39139E13}" type="datetime1">
              <a:rPr lang="en-US" smtClean="0"/>
              <a:t>12/8/2016</a:t>
            </a:fld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10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64939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Principales RF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3000" dirty="0" err="1"/>
              <a:t>Administrar</a:t>
            </a:r>
            <a:r>
              <a:rPr lang="en-US" sz="3000" dirty="0"/>
              <a:t> horas </a:t>
            </a:r>
            <a:r>
              <a:rPr lang="en-US" sz="3000" dirty="0" err="1"/>
              <a:t>agendadas</a:t>
            </a:r>
            <a:endParaRPr lang="en-US" sz="3000" dirty="0"/>
          </a:p>
          <a:p>
            <a:r>
              <a:rPr lang="en-US" sz="3000" dirty="0" err="1"/>
              <a:t>Pagar</a:t>
            </a:r>
            <a:r>
              <a:rPr lang="en-US" sz="3000" dirty="0"/>
              <a:t> </a:t>
            </a:r>
            <a:r>
              <a:rPr lang="en-US" sz="3000" dirty="0" err="1"/>
              <a:t>honorarios</a:t>
            </a:r>
            <a:r>
              <a:rPr lang="en-US" sz="3000" dirty="0"/>
              <a:t> de </a:t>
            </a:r>
            <a:r>
              <a:rPr lang="en-US" sz="3000" dirty="0" err="1"/>
              <a:t>médicos</a:t>
            </a:r>
            <a:r>
              <a:rPr lang="en-US" sz="3000" dirty="0"/>
              <a:t> </a:t>
            </a:r>
            <a:r>
              <a:rPr lang="en-US" sz="3000" dirty="0" err="1"/>
              <a:t>periódicamente</a:t>
            </a:r>
            <a:endParaRPr lang="en-US" sz="3000" dirty="0"/>
          </a:p>
          <a:p>
            <a:r>
              <a:rPr lang="en-US" sz="3000" dirty="0" err="1"/>
              <a:t>Mantener</a:t>
            </a:r>
            <a:r>
              <a:rPr lang="en-US" sz="3000" dirty="0"/>
              <a:t> </a:t>
            </a:r>
            <a:r>
              <a:rPr lang="en-US" sz="3000" dirty="0" err="1"/>
              <a:t>fichas</a:t>
            </a:r>
            <a:r>
              <a:rPr lang="en-US" sz="3000" dirty="0"/>
              <a:t> </a:t>
            </a:r>
            <a:r>
              <a:rPr lang="en-US" sz="3000" dirty="0" err="1"/>
              <a:t>médicas</a:t>
            </a:r>
            <a:r>
              <a:rPr lang="en-US" sz="3000" dirty="0"/>
              <a:t> de </a:t>
            </a:r>
            <a:r>
              <a:rPr lang="en-US" sz="3000" dirty="0" err="1"/>
              <a:t>todos</a:t>
            </a:r>
            <a:r>
              <a:rPr lang="en-US" sz="3000" dirty="0"/>
              <a:t> </a:t>
            </a:r>
            <a:r>
              <a:rPr lang="en-US" sz="3000" dirty="0" err="1"/>
              <a:t>los</a:t>
            </a:r>
            <a:r>
              <a:rPr lang="en-US" sz="3000" dirty="0"/>
              <a:t> </a:t>
            </a:r>
            <a:r>
              <a:rPr lang="en-US" sz="3000" dirty="0" err="1"/>
              <a:t>pacientes</a:t>
            </a:r>
            <a:endParaRPr lang="en-US" sz="3000" dirty="0"/>
          </a:p>
          <a:p>
            <a:r>
              <a:rPr lang="en-US" sz="3000" dirty="0" err="1"/>
              <a:t>Mejorar</a:t>
            </a:r>
            <a:r>
              <a:rPr lang="en-US" sz="3000" dirty="0"/>
              <a:t> el </a:t>
            </a:r>
            <a:r>
              <a:rPr lang="en-US" sz="3000" dirty="0" err="1"/>
              <a:t>acceso</a:t>
            </a:r>
            <a:r>
              <a:rPr lang="en-US" sz="3000" dirty="0"/>
              <a:t> a la </a:t>
            </a:r>
            <a:r>
              <a:rPr lang="en-US" sz="3000" dirty="0" err="1"/>
              <a:t>información</a:t>
            </a:r>
            <a:r>
              <a:rPr lang="en-US" sz="3000" dirty="0"/>
              <a:t> al personal </a:t>
            </a:r>
            <a:r>
              <a:rPr lang="en-US" sz="3000" dirty="0" err="1"/>
              <a:t>médico</a:t>
            </a:r>
            <a:endParaRPr lang="en-US" sz="3000" dirty="0"/>
          </a:p>
          <a:p>
            <a:r>
              <a:rPr lang="en-US" sz="3000" dirty="0" err="1"/>
              <a:t>Mantener</a:t>
            </a:r>
            <a:r>
              <a:rPr lang="en-US" sz="3000" dirty="0"/>
              <a:t> las </a:t>
            </a:r>
            <a:r>
              <a:rPr lang="en-US" sz="3000" dirty="0" err="1"/>
              <a:t>cajas</a:t>
            </a:r>
            <a:endParaRPr lang="en-US" sz="3000" dirty="0"/>
          </a:p>
          <a:p>
            <a:r>
              <a:rPr lang="en-US" sz="3000" dirty="0" err="1"/>
              <a:t>Entregar</a:t>
            </a:r>
            <a:r>
              <a:rPr lang="en-US" sz="3000" dirty="0"/>
              <a:t> </a:t>
            </a:r>
            <a:r>
              <a:rPr lang="en-US" sz="3000" dirty="0" err="1"/>
              <a:t>resultados</a:t>
            </a:r>
            <a:r>
              <a:rPr lang="en-US" sz="3000" dirty="0"/>
              <a:t> de </a:t>
            </a:r>
            <a:r>
              <a:rPr lang="en-US" sz="3000" dirty="0" err="1"/>
              <a:t>exámenes</a:t>
            </a:r>
            <a:r>
              <a:rPr lang="en-US" sz="3000" dirty="0"/>
              <a:t> a </a:t>
            </a:r>
            <a:r>
              <a:rPr lang="en-US" sz="3000" dirty="0" err="1"/>
              <a:t>pacientes</a:t>
            </a:r>
            <a:endParaRPr lang="en-US" sz="3000" dirty="0"/>
          </a:p>
          <a:p>
            <a:r>
              <a:rPr lang="en-US" sz="3000" dirty="0" err="1"/>
              <a:t>Consultar</a:t>
            </a:r>
            <a:r>
              <a:rPr lang="en-US" sz="3000" dirty="0"/>
              <a:t> </a:t>
            </a:r>
            <a:r>
              <a:rPr lang="en-US" sz="3000" dirty="0" err="1"/>
              <a:t>estado</a:t>
            </a:r>
            <a:r>
              <a:rPr lang="en-US" sz="3000" dirty="0"/>
              <a:t> de </a:t>
            </a:r>
            <a:r>
              <a:rPr lang="en-US" sz="3000" dirty="0" err="1"/>
              <a:t>los</a:t>
            </a:r>
            <a:r>
              <a:rPr lang="en-US" sz="3000" dirty="0"/>
              <a:t> </a:t>
            </a:r>
            <a:r>
              <a:rPr lang="en-US" sz="3000" dirty="0" err="1"/>
              <a:t>seguros</a:t>
            </a:r>
            <a:r>
              <a:rPr lang="en-US" sz="3000" dirty="0"/>
              <a:t> de </a:t>
            </a:r>
            <a:r>
              <a:rPr lang="en-US" sz="3000" dirty="0" err="1"/>
              <a:t>los</a:t>
            </a:r>
            <a:r>
              <a:rPr lang="en-US" sz="3000" dirty="0"/>
              <a:t> </a:t>
            </a:r>
            <a:r>
              <a:rPr lang="en-US" sz="3000" dirty="0" err="1" smtClean="0"/>
              <a:t>pacientes</a:t>
            </a:r>
            <a:endParaRPr lang="en-US" sz="3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C4A88-9E03-054D-B3B9-F16E39139E13}" type="datetime1">
              <a:rPr lang="en-US" smtClean="0"/>
              <a:t>12/8/2016</a:t>
            </a:fld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11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0342442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dirty="0" smtClean="0"/>
              <a:t>Principales RFN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El </a:t>
            </a:r>
            <a:r>
              <a:rPr lang="en-US" sz="4400" dirty="0" err="1"/>
              <a:t>sistema</a:t>
            </a:r>
            <a:r>
              <a:rPr lang="en-US" sz="4400" dirty="0"/>
              <a:t> </a:t>
            </a:r>
            <a:r>
              <a:rPr lang="en-US" sz="4400" dirty="0" err="1"/>
              <a:t>debe</a:t>
            </a:r>
            <a:r>
              <a:rPr lang="en-US" sz="4400" dirty="0"/>
              <a:t> </a:t>
            </a:r>
            <a:r>
              <a:rPr lang="en-US" sz="4400" dirty="0" err="1"/>
              <a:t>estar</a:t>
            </a:r>
            <a:r>
              <a:rPr lang="en-US" sz="4400" dirty="0"/>
              <a:t> </a:t>
            </a:r>
            <a:r>
              <a:rPr lang="en-US" sz="4400" dirty="0" err="1"/>
              <a:t>implementado</a:t>
            </a:r>
            <a:r>
              <a:rPr lang="en-US" sz="4400" dirty="0"/>
              <a:t> con </a:t>
            </a:r>
            <a:r>
              <a:rPr lang="en-US" sz="4400" dirty="0" err="1"/>
              <a:t>una</a:t>
            </a:r>
            <a:r>
              <a:rPr lang="en-US" sz="4400" dirty="0"/>
              <a:t> </a:t>
            </a:r>
            <a:r>
              <a:rPr lang="en-US" sz="4400" dirty="0" err="1"/>
              <a:t>arquitectura</a:t>
            </a:r>
            <a:r>
              <a:rPr lang="en-US" sz="4400" dirty="0"/>
              <a:t> </a:t>
            </a:r>
            <a:r>
              <a:rPr lang="en-US" sz="4400" dirty="0" err="1"/>
              <a:t>en</a:t>
            </a:r>
            <a:r>
              <a:rPr lang="en-US" sz="4400" dirty="0"/>
              <a:t> </a:t>
            </a:r>
            <a:r>
              <a:rPr lang="en-US" sz="4400" dirty="0" err="1"/>
              <a:t>capas</a:t>
            </a:r>
            <a:endParaRPr lang="en-US" sz="4400" dirty="0"/>
          </a:p>
          <a:p>
            <a:r>
              <a:rPr lang="en-US" sz="4400" dirty="0"/>
              <a:t>El </a:t>
            </a:r>
            <a:r>
              <a:rPr lang="en-US" sz="4400" dirty="0" err="1"/>
              <a:t>sistema</a:t>
            </a:r>
            <a:r>
              <a:rPr lang="en-US" sz="4400" dirty="0"/>
              <a:t> </a:t>
            </a:r>
            <a:r>
              <a:rPr lang="en-US" sz="4400" dirty="0" err="1"/>
              <a:t>debe</a:t>
            </a:r>
            <a:r>
              <a:rPr lang="en-US" sz="4400" dirty="0"/>
              <a:t> </a:t>
            </a:r>
            <a:r>
              <a:rPr lang="en-US" sz="4400" dirty="0" err="1"/>
              <a:t>utilizar</a:t>
            </a:r>
            <a:r>
              <a:rPr lang="en-US" sz="4400" dirty="0"/>
              <a:t> Java y .NET y Oracle </a:t>
            </a:r>
            <a:r>
              <a:rPr lang="en-US" sz="4400" dirty="0" err="1"/>
              <a:t>como</a:t>
            </a:r>
            <a:r>
              <a:rPr lang="en-US" sz="4400" dirty="0"/>
              <a:t> </a:t>
            </a:r>
            <a:r>
              <a:rPr lang="en-US" sz="4400" dirty="0" err="1"/>
              <a:t>tecnologías</a:t>
            </a:r>
            <a:r>
              <a:rPr lang="en-US" sz="4400" dirty="0"/>
              <a:t> </a:t>
            </a:r>
            <a:r>
              <a:rPr lang="en-US" sz="4400" dirty="0" err="1"/>
              <a:t>principales</a:t>
            </a:r>
            <a:r>
              <a:rPr lang="en-US" sz="4400" dirty="0" smtClean="0"/>
              <a:t>.</a:t>
            </a:r>
            <a:endParaRPr lang="en-US" sz="4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C4A88-9E03-054D-B3B9-F16E39139E13}" type="datetime1">
              <a:rPr lang="en-US" smtClean="0"/>
              <a:t>12/8/2016</a:t>
            </a:fld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12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4429389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Modelo de datos relacional</a:t>
            </a:r>
            <a:endParaRPr lang="es-ES_tradnl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8B94B-F9F1-154F-B299-1C74B030D012}" type="datetime1">
              <a:rPr lang="en-US" smtClean="0"/>
              <a:t>12/8/2016</a:t>
            </a:fld>
            <a:endParaRPr lang="es-C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13</a:t>
            </a:fld>
            <a:endParaRPr lang="es-CL"/>
          </a:p>
        </p:txBody>
      </p:sp>
      <p:pic>
        <p:nvPicPr>
          <p:cNvPr id="5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123123"/>
            <a:ext cx="8333792" cy="3469433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3025066" y="4729520"/>
            <a:ext cx="335386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350" dirty="0"/>
              <a:t>Fig. 2: Extracto del Modelo de datos de CMH.</a:t>
            </a:r>
          </a:p>
        </p:txBody>
      </p:sp>
    </p:spTree>
    <p:extLst>
      <p:ext uri="{BB962C8B-B14F-4D97-AF65-F5344CB8AC3E}">
        <p14:creationId xmlns:p14="http://schemas.microsoft.com/office/powerpoint/2010/main" val="1004957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Modelo de despliegue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C4A88-9E03-054D-B3B9-F16E39139E13}" type="datetime1">
              <a:rPr lang="en-US" smtClean="0"/>
              <a:t>12/8/2016</a:t>
            </a:fld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14</a:t>
            </a:fld>
            <a:endParaRPr lang="es-CL"/>
          </a:p>
        </p:txBody>
      </p:sp>
      <p:pic>
        <p:nvPicPr>
          <p:cNvPr id="7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078123"/>
            <a:ext cx="7980091" cy="4617284"/>
          </a:xfrm>
          <a:prstGeom prst="rect">
            <a:avLst/>
          </a:prstGeom>
        </p:spPr>
      </p:pic>
      <p:pic>
        <p:nvPicPr>
          <p:cNvPr id="8" name="Imagen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52" t="16252" r="20360" b="14533"/>
          <a:stretch/>
        </p:blipFill>
        <p:spPr>
          <a:xfrm>
            <a:off x="1298071" y="1942799"/>
            <a:ext cx="718557" cy="889905"/>
          </a:xfrm>
          <a:prstGeom prst="rect">
            <a:avLst/>
          </a:prstGeom>
        </p:spPr>
      </p:pic>
      <p:pic>
        <p:nvPicPr>
          <p:cNvPr id="9" name="Imagen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52" t="16252" r="20360" b="14533"/>
          <a:stretch/>
        </p:blipFill>
        <p:spPr>
          <a:xfrm>
            <a:off x="4874079" y="4450244"/>
            <a:ext cx="718557" cy="889905"/>
          </a:xfrm>
          <a:prstGeom prst="rect">
            <a:avLst/>
          </a:prstGeom>
        </p:spPr>
      </p:pic>
      <p:pic>
        <p:nvPicPr>
          <p:cNvPr id="10" name="Imagen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4868" y="2158626"/>
            <a:ext cx="707653" cy="674078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8008" y="2204587"/>
            <a:ext cx="707653" cy="674078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23" r="4507" b="27944"/>
          <a:stretch/>
        </p:blipFill>
        <p:spPr>
          <a:xfrm>
            <a:off x="2428079" y="4795221"/>
            <a:ext cx="1233602" cy="199949"/>
          </a:xfrm>
          <a:prstGeom prst="rect">
            <a:avLst/>
          </a:prstGeom>
        </p:spPr>
      </p:pic>
      <p:pic>
        <p:nvPicPr>
          <p:cNvPr id="13" name="Imagen 1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23" r="4507" b="27944"/>
          <a:stretch/>
        </p:blipFill>
        <p:spPr>
          <a:xfrm>
            <a:off x="6805034" y="4795221"/>
            <a:ext cx="1233602" cy="199949"/>
          </a:xfrm>
          <a:prstGeom prst="rect">
            <a:avLst/>
          </a:prstGeom>
        </p:spPr>
      </p:pic>
      <p:sp>
        <p:nvSpPr>
          <p:cNvPr id="14" name="TextBox 6"/>
          <p:cNvSpPr txBox="1"/>
          <p:nvPr/>
        </p:nvSpPr>
        <p:spPr>
          <a:xfrm>
            <a:off x="2941760" y="5774919"/>
            <a:ext cx="233243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350" dirty="0"/>
              <a:t>Fig. </a:t>
            </a:r>
            <a:r>
              <a:rPr lang="es-ES_tradnl" sz="1350" dirty="0" smtClean="0"/>
              <a:t>3: Diagrama de despliegue</a:t>
            </a:r>
            <a:endParaRPr lang="es-ES_tradnl" sz="1350" dirty="0"/>
          </a:p>
        </p:txBody>
      </p:sp>
    </p:spTree>
    <p:extLst>
      <p:ext uri="{BB962C8B-B14F-4D97-AF65-F5344CB8AC3E}">
        <p14:creationId xmlns:p14="http://schemas.microsoft.com/office/powerpoint/2010/main" val="103484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Modelo de despliegue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1668" y="2189210"/>
            <a:ext cx="5357121" cy="3422907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66B77C49-310C-4D67-A641-7D2CCF3E3B8A}" type="slidenum">
              <a:rPr lang="es-ES_tradnl" smtClean="0"/>
              <a:t>15</a:t>
            </a:fld>
            <a:endParaRPr lang="es-ES_tradnl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52" t="16252" r="20360" b="14533"/>
          <a:stretch/>
        </p:blipFill>
        <p:spPr>
          <a:xfrm>
            <a:off x="3364767" y="2886441"/>
            <a:ext cx="482375" cy="597403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52" t="16252" r="20360" b="14533"/>
          <a:stretch/>
        </p:blipFill>
        <p:spPr>
          <a:xfrm>
            <a:off x="5645494" y="4666187"/>
            <a:ext cx="482375" cy="597403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8410" y="3010795"/>
            <a:ext cx="475055" cy="452516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2767" y="3072706"/>
            <a:ext cx="475055" cy="452516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23" r="4507" b="27944"/>
          <a:stretch/>
        </p:blipFill>
        <p:spPr>
          <a:xfrm>
            <a:off x="4139116" y="4923469"/>
            <a:ext cx="828130" cy="134228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23" r="4507" b="27944"/>
          <a:stretch/>
        </p:blipFill>
        <p:spPr>
          <a:xfrm>
            <a:off x="7046229" y="4966448"/>
            <a:ext cx="828130" cy="134228"/>
          </a:xfrm>
          <a:prstGeom prst="rect">
            <a:avLst/>
          </a:prstGeom>
        </p:spPr>
      </p:pic>
      <p:sp>
        <p:nvSpPr>
          <p:cNvPr id="13" name="Frame 12"/>
          <p:cNvSpPr/>
          <p:nvPr/>
        </p:nvSpPr>
        <p:spPr>
          <a:xfrm>
            <a:off x="2943086" y="2331599"/>
            <a:ext cx="1504335" cy="1482213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350">
              <a:solidFill>
                <a:schemeClr val="tx1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9344" y="2666566"/>
            <a:ext cx="716619" cy="85865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389" y="2465527"/>
            <a:ext cx="857250" cy="154305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7EB60A-2A05-4F4B-9F07-EF8C5A1283DA}" type="datetime1">
              <a:rPr lang="en-US" smtClean="0"/>
              <a:t>12/8/2016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036895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Modelo de despliegue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1668" y="2189210"/>
            <a:ext cx="5357121" cy="3422907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66B77C49-310C-4D67-A641-7D2CCF3E3B8A}" type="slidenum">
              <a:rPr lang="es-ES_tradnl" smtClean="0"/>
              <a:t>16</a:t>
            </a:fld>
            <a:endParaRPr lang="es-ES_tradnl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52" t="16252" r="20360" b="14533"/>
          <a:stretch/>
        </p:blipFill>
        <p:spPr>
          <a:xfrm>
            <a:off x="3364767" y="2886441"/>
            <a:ext cx="482375" cy="597403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52" t="16252" r="20360" b="14533"/>
          <a:stretch/>
        </p:blipFill>
        <p:spPr>
          <a:xfrm>
            <a:off x="5645494" y="4666187"/>
            <a:ext cx="482375" cy="597403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8410" y="3010795"/>
            <a:ext cx="475055" cy="452516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2767" y="3072706"/>
            <a:ext cx="475055" cy="452516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23" r="4507" b="27944"/>
          <a:stretch/>
        </p:blipFill>
        <p:spPr>
          <a:xfrm>
            <a:off x="4139116" y="4923469"/>
            <a:ext cx="828130" cy="134228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23" r="4507" b="27944"/>
          <a:stretch/>
        </p:blipFill>
        <p:spPr>
          <a:xfrm>
            <a:off x="7046229" y="4966448"/>
            <a:ext cx="828130" cy="134228"/>
          </a:xfrm>
          <a:prstGeom prst="rect">
            <a:avLst/>
          </a:prstGeom>
        </p:spPr>
      </p:pic>
      <p:sp>
        <p:nvSpPr>
          <p:cNvPr id="13" name="Frame 12"/>
          <p:cNvSpPr/>
          <p:nvPr/>
        </p:nvSpPr>
        <p:spPr>
          <a:xfrm>
            <a:off x="3828977" y="4129904"/>
            <a:ext cx="1504335" cy="1482213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350">
              <a:solidFill>
                <a:schemeClr val="tx1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676" y="3634947"/>
            <a:ext cx="2176760" cy="206248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C0392E-C787-264C-B54A-735AC02C6E93}" type="datetime1">
              <a:rPr lang="en-US" smtClean="0"/>
              <a:t>12/8/2016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140466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Modelo de despliegue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1668" y="2189210"/>
            <a:ext cx="5357121" cy="3422907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66B77C49-310C-4D67-A641-7D2CCF3E3B8A}" type="slidenum">
              <a:rPr lang="es-ES_tradnl" smtClean="0"/>
              <a:t>17</a:t>
            </a:fld>
            <a:endParaRPr lang="es-ES_tradnl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52" t="16252" r="20360" b="14533"/>
          <a:stretch/>
        </p:blipFill>
        <p:spPr>
          <a:xfrm>
            <a:off x="3364767" y="2886441"/>
            <a:ext cx="482375" cy="597403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52" t="16252" r="20360" b="14533"/>
          <a:stretch/>
        </p:blipFill>
        <p:spPr>
          <a:xfrm>
            <a:off x="5645494" y="4666187"/>
            <a:ext cx="482375" cy="597403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8410" y="3010795"/>
            <a:ext cx="475055" cy="452516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2767" y="3072706"/>
            <a:ext cx="475055" cy="452516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23" r="4507" b="27944"/>
          <a:stretch/>
        </p:blipFill>
        <p:spPr>
          <a:xfrm>
            <a:off x="4139116" y="4923469"/>
            <a:ext cx="828130" cy="134228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23" r="4507" b="27944"/>
          <a:stretch/>
        </p:blipFill>
        <p:spPr>
          <a:xfrm>
            <a:off x="7046229" y="4966448"/>
            <a:ext cx="828130" cy="134228"/>
          </a:xfrm>
          <a:prstGeom prst="rect">
            <a:avLst/>
          </a:prstGeom>
        </p:spPr>
      </p:pic>
      <p:sp>
        <p:nvSpPr>
          <p:cNvPr id="13" name="Frame 12"/>
          <p:cNvSpPr/>
          <p:nvPr/>
        </p:nvSpPr>
        <p:spPr>
          <a:xfrm>
            <a:off x="4838061" y="2373068"/>
            <a:ext cx="1504335" cy="1482213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350">
              <a:solidFill>
                <a:schemeClr val="tx1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795" y="2278068"/>
            <a:ext cx="1382561" cy="132613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177" y="3860758"/>
            <a:ext cx="1018454" cy="192742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3605" y="3807049"/>
            <a:ext cx="870044" cy="203483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2285" y="3900663"/>
            <a:ext cx="767883" cy="1805368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CD7CE-6506-274F-8CBE-812AFB8DD146}" type="datetime1">
              <a:rPr lang="en-US" smtClean="0"/>
              <a:t>12/8/2016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341257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Modelo de despliegue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1668" y="2189210"/>
            <a:ext cx="5357121" cy="3422907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66B77C49-310C-4D67-A641-7D2CCF3E3B8A}" type="slidenum">
              <a:rPr lang="es-ES_tradnl" smtClean="0"/>
              <a:t>18</a:t>
            </a:fld>
            <a:endParaRPr lang="es-ES_tradnl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52" t="16252" r="20360" b="14533"/>
          <a:stretch/>
        </p:blipFill>
        <p:spPr>
          <a:xfrm>
            <a:off x="3364767" y="2886441"/>
            <a:ext cx="482375" cy="597403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52" t="16252" r="20360" b="14533"/>
          <a:stretch/>
        </p:blipFill>
        <p:spPr>
          <a:xfrm>
            <a:off x="5645494" y="4666187"/>
            <a:ext cx="482375" cy="597403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8410" y="3010795"/>
            <a:ext cx="475055" cy="452516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2767" y="3072706"/>
            <a:ext cx="475055" cy="452516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23" r="4507" b="27944"/>
          <a:stretch/>
        </p:blipFill>
        <p:spPr>
          <a:xfrm>
            <a:off x="4139116" y="4923469"/>
            <a:ext cx="828130" cy="134228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23" r="4507" b="27944"/>
          <a:stretch/>
        </p:blipFill>
        <p:spPr>
          <a:xfrm>
            <a:off x="7046229" y="4966448"/>
            <a:ext cx="828130" cy="134228"/>
          </a:xfrm>
          <a:prstGeom prst="rect">
            <a:avLst/>
          </a:prstGeom>
        </p:spPr>
      </p:pic>
      <p:sp>
        <p:nvSpPr>
          <p:cNvPr id="13" name="Frame 12"/>
          <p:cNvSpPr/>
          <p:nvPr/>
        </p:nvSpPr>
        <p:spPr>
          <a:xfrm>
            <a:off x="6711549" y="2416047"/>
            <a:ext cx="1504335" cy="3196069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35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323" y="2416048"/>
            <a:ext cx="1199486" cy="119948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987" y="4253066"/>
            <a:ext cx="1237613" cy="1237613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756" y="4153515"/>
            <a:ext cx="1237613" cy="123761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4488" y="4298317"/>
            <a:ext cx="1214560" cy="1092811"/>
          </a:xfrm>
          <a:prstGeom prst="rect">
            <a:avLst/>
          </a:prstGeom>
        </p:spPr>
      </p:pic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6A5F0-1950-5145-924E-61602627794E}" type="datetime1">
              <a:rPr lang="en-US" smtClean="0"/>
              <a:t>12/8/2016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293084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Modelo de despliegue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1668" y="2189210"/>
            <a:ext cx="5357121" cy="3422907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66B77C49-310C-4D67-A641-7D2CCF3E3B8A}" type="slidenum">
              <a:rPr lang="es-ES_tradnl" smtClean="0"/>
              <a:t>19</a:t>
            </a:fld>
            <a:endParaRPr lang="es-ES_tradnl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52" t="16252" r="20360" b="14533"/>
          <a:stretch/>
        </p:blipFill>
        <p:spPr>
          <a:xfrm>
            <a:off x="3364767" y="2886441"/>
            <a:ext cx="482375" cy="597403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52" t="16252" r="20360" b="14533"/>
          <a:stretch/>
        </p:blipFill>
        <p:spPr>
          <a:xfrm>
            <a:off x="5645494" y="4666187"/>
            <a:ext cx="482375" cy="597403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8410" y="3010795"/>
            <a:ext cx="475055" cy="452516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2767" y="3072706"/>
            <a:ext cx="475055" cy="452516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23" r="4507" b="27944"/>
          <a:stretch/>
        </p:blipFill>
        <p:spPr>
          <a:xfrm>
            <a:off x="4139116" y="4923469"/>
            <a:ext cx="828130" cy="134228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23" r="4507" b="27944"/>
          <a:stretch/>
        </p:blipFill>
        <p:spPr>
          <a:xfrm>
            <a:off x="7046229" y="4966448"/>
            <a:ext cx="828130" cy="134228"/>
          </a:xfrm>
          <a:prstGeom prst="rect">
            <a:avLst/>
          </a:prstGeom>
        </p:spPr>
      </p:pic>
      <p:sp>
        <p:nvSpPr>
          <p:cNvPr id="17" name="Frame 16"/>
          <p:cNvSpPr/>
          <p:nvPr/>
        </p:nvSpPr>
        <p:spPr>
          <a:xfrm>
            <a:off x="5263042" y="4129904"/>
            <a:ext cx="1504335" cy="1482213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350">
              <a:solidFill>
                <a:schemeClr val="tx1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939" y="3907257"/>
            <a:ext cx="1687232" cy="157914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930" y="2165582"/>
            <a:ext cx="1619250" cy="161925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2AC73-6D24-4F45-895A-97C3FFA81041}" type="datetime1">
              <a:rPr lang="en-US" smtClean="0"/>
              <a:t>12/8/2016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608085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Agenda</a:t>
            </a:r>
            <a:endParaRPr lang="es-ES_tradnl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8B94B-F9F1-154F-B299-1C74B030D012}" type="datetime1">
              <a:rPr lang="en-US" smtClean="0"/>
              <a:t>12/8/2016</a:t>
            </a:fld>
            <a:endParaRPr lang="es-C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2</a:t>
            </a:fld>
            <a:endParaRPr lang="es-CL"/>
          </a:p>
        </p:txBody>
      </p:sp>
      <p:sp>
        <p:nvSpPr>
          <p:cNvPr id="6" name="CuadroTexto 4"/>
          <p:cNvSpPr txBox="1"/>
          <p:nvPr/>
        </p:nvSpPr>
        <p:spPr>
          <a:xfrm>
            <a:off x="628650" y="1429816"/>
            <a:ext cx="7781254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s-CL" sz="4400" dirty="0"/>
              <a:t>Cliente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s-CL" sz="4400" dirty="0"/>
              <a:t>Problemática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s-CL" sz="4400" dirty="0"/>
              <a:t>Solución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s-CL" sz="4400" dirty="0"/>
              <a:t>Especificaciones de la solución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s-CL" sz="4400" dirty="0"/>
              <a:t>Organización del proyecto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s-CL" sz="4400" dirty="0"/>
              <a:t>Demostración</a:t>
            </a:r>
          </a:p>
        </p:txBody>
      </p:sp>
    </p:spTree>
    <p:extLst>
      <p:ext uri="{BB962C8B-B14F-4D97-AF65-F5344CB8AC3E}">
        <p14:creationId xmlns:p14="http://schemas.microsoft.com/office/powerpoint/2010/main" val="1755469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Tecnologías y versiones</a:t>
            </a:r>
            <a:endParaRPr lang="es-ES_tradnl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8B94B-F9F1-154F-B299-1C74B030D012}" type="datetime1">
              <a:rPr lang="en-US" smtClean="0"/>
              <a:t>12/8/2016</a:t>
            </a:fld>
            <a:endParaRPr lang="es-C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20</a:t>
            </a:fld>
            <a:endParaRPr lang="es-CL"/>
          </a:p>
        </p:txBody>
      </p:sp>
      <p:pic>
        <p:nvPicPr>
          <p:cNvPr id="5" name="Imagen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52" t="16252" r="20360" b="14533"/>
          <a:stretch/>
        </p:blipFill>
        <p:spPr>
          <a:xfrm>
            <a:off x="5042116" y="2038412"/>
            <a:ext cx="1346991" cy="1668198"/>
          </a:xfrm>
          <a:prstGeom prst="rect">
            <a:avLst/>
          </a:prstGeom>
        </p:spPr>
      </p:pic>
      <p:pic>
        <p:nvPicPr>
          <p:cNvPr id="6" name="Imagen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050" y="2229501"/>
            <a:ext cx="1350071" cy="1286021"/>
          </a:xfrm>
          <a:prstGeom prst="rect">
            <a:avLst/>
          </a:prstGeom>
        </p:spPr>
      </p:pic>
      <p:pic>
        <p:nvPicPr>
          <p:cNvPr id="7" name="Imagen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23" r="4507" b="27944"/>
          <a:stretch/>
        </p:blipFill>
        <p:spPr>
          <a:xfrm>
            <a:off x="2686051" y="4042445"/>
            <a:ext cx="3703057" cy="600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039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Metodología</a:t>
            </a:r>
            <a:endParaRPr lang="es-ES_tradnl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8B94B-F9F1-154F-B299-1C74B030D012}" type="datetime1">
              <a:rPr lang="en-US" smtClean="0"/>
              <a:t>12/8/2016</a:t>
            </a:fld>
            <a:endParaRPr lang="es-C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21</a:t>
            </a:fld>
            <a:endParaRPr lang="es-CL"/>
          </a:p>
        </p:txBody>
      </p:sp>
      <p:graphicFrame>
        <p:nvGraphicFramePr>
          <p:cNvPr id="5" name="Diagrama 5"/>
          <p:cNvGraphicFramePr/>
          <p:nvPr>
            <p:extLst>
              <p:ext uri="{D42A27DB-BD31-4B8C-83A1-F6EECF244321}">
                <p14:modId xmlns:p14="http://schemas.microsoft.com/office/powerpoint/2010/main" val="1326962410"/>
              </p:ext>
            </p:extLst>
          </p:nvPr>
        </p:nvGraphicFramePr>
        <p:xfrm>
          <a:off x="628650" y="1123123"/>
          <a:ext cx="7886700" cy="46767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6"/>
          <p:cNvSpPr txBox="1"/>
          <p:nvPr/>
        </p:nvSpPr>
        <p:spPr>
          <a:xfrm>
            <a:off x="3016358" y="5928089"/>
            <a:ext cx="125707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350" dirty="0"/>
              <a:t>Fig. </a:t>
            </a:r>
            <a:r>
              <a:rPr lang="es-ES_tradnl" sz="1350" dirty="0" smtClean="0"/>
              <a:t>4: </a:t>
            </a:r>
            <a:r>
              <a:rPr lang="es-ES_tradnl" sz="1350" dirty="0" err="1" smtClean="0"/>
              <a:t>cicloTDD</a:t>
            </a:r>
            <a:endParaRPr lang="es-ES_tradnl" sz="1350" dirty="0"/>
          </a:p>
        </p:txBody>
      </p:sp>
    </p:spTree>
    <p:extLst>
      <p:ext uri="{BB962C8B-B14F-4D97-AF65-F5344CB8AC3E}">
        <p14:creationId xmlns:p14="http://schemas.microsoft.com/office/powerpoint/2010/main" val="1815201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Organización del equipo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CL" sz="4000" dirty="0"/>
              <a:t>Fabián Jaque</a:t>
            </a:r>
          </a:p>
          <a:p>
            <a:r>
              <a:rPr lang="es-CL" sz="4000" dirty="0"/>
              <a:t>Tomás Muñiz</a:t>
            </a:r>
          </a:p>
          <a:p>
            <a:r>
              <a:rPr lang="es-CL" sz="4000" dirty="0"/>
              <a:t>Elías Baeza</a:t>
            </a:r>
          </a:p>
          <a:p>
            <a:r>
              <a:rPr lang="es-CL" sz="4000" dirty="0"/>
              <a:t>Gonzalo López</a:t>
            </a:r>
          </a:p>
          <a:p>
            <a:r>
              <a:rPr lang="es-CL" sz="4000" dirty="0"/>
              <a:t>Pablo de la </a:t>
            </a:r>
            <a:r>
              <a:rPr lang="es-CL" sz="4000" dirty="0" smtClean="0"/>
              <a:t>Sotta</a:t>
            </a:r>
            <a:endParaRPr lang="es-CL" sz="4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C4A88-9E03-054D-B3B9-F16E39139E13}" type="datetime1">
              <a:rPr lang="en-US" smtClean="0"/>
              <a:t>12/8/2016</a:t>
            </a:fld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22</a:t>
            </a:fld>
            <a:endParaRPr lang="es-CL"/>
          </a:p>
        </p:txBody>
      </p:sp>
      <p:pic>
        <p:nvPicPr>
          <p:cNvPr id="32" name="Imagen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52" t="16252" r="20360" b="14533"/>
          <a:stretch/>
        </p:blipFill>
        <p:spPr>
          <a:xfrm>
            <a:off x="5951069" y="1839415"/>
            <a:ext cx="482327" cy="597344"/>
          </a:xfrm>
          <a:prstGeom prst="rect">
            <a:avLst/>
          </a:prstGeom>
        </p:spPr>
      </p:pic>
      <p:pic>
        <p:nvPicPr>
          <p:cNvPr id="33" name="Imagen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1743" y="3384418"/>
            <a:ext cx="496124" cy="472587"/>
          </a:xfrm>
          <a:prstGeom prst="rect">
            <a:avLst/>
          </a:prstGeom>
        </p:spPr>
      </p:pic>
      <p:pic>
        <p:nvPicPr>
          <p:cNvPr id="34" name="Imagen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23" r="4507" b="27944"/>
          <a:stretch/>
        </p:blipFill>
        <p:spPr>
          <a:xfrm>
            <a:off x="5879783" y="3471668"/>
            <a:ext cx="1726031" cy="279764"/>
          </a:xfrm>
          <a:prstGeom prst="rect">
            <a:avLst/>
          </a:prstGeom>
        </p:spPr>
      </p:pic>
      <p:pic>
        <p:nvPicPr>
          <p:cNvPr id="36" name="Imagen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1743" y="1902814"/>
            <a:ext cx="496124" cy="559381"/>
          </a:xfrm>
          <a:prstGeom prst="rect">
            <a:avLst/>
          </a:prstGeom>
        </p:spPr>
      </p:pic>
      <p:pic>
        <p:nvPicPr>
          <p:cNvPr id="37" name="Imagen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7546" y="2634959"/>
            <a:ext cx="520403" cy="520403"/>
          </a:xfrm>
          <a:prstGeom prst="rect">
            <a:avLst/>
          </a:prstGeom>
        </p:spPr>
      </p:pic>
      <p:pic>
        <p:nvPicPr>
          <p:cNvPr id="38" name="Imagen 1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2139" y="1286696"/>
            <a:ext cx="520403" cy="520403"/>
          </a:xfrm>
          <a:prstGeom prst="rect">
            <a:avLst/>
          </a:prstGeom>
        </p:spPr>
      </p:pic>
      <p:pic>
        <p:nvPicPr>
          <p:cNvPr id="39" name="Imagen 1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6848" y="3943512"/>
            <a:ext cx="607419" cy="607419"/>
          </a:xfrm>
          <a:prstGeom prst="rect">
            <a:avLst/>
          </a:prstGeom>
        </p:spPr>
      </p:pic>
      <p:pic>
        <p:nvPicPr>
          <p:cNvPr id="40" name="Imagen 14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3" t="12903" r="4809" b="23574"/>
          <a:stretch/>
        </p:blipFill>
        <p:spPr>
          <a:xfrm>
            <a:off x="5879783" y="3929627"/>
            <a:ext cx="829577" cy="589921"/>
          </a:xfrm>
          <a:prstGeom prst="rect">
            <a:avLst/>
          </a:prstGeom>
        </p:spPr>
      </p:pic>
      <p:pic>
        <p:nvPicPr>
          <p:cNvPr id="41" name="Imagen 1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6848" y="1315887"/>
            <a:ext cx="519800" cy="491212"/>
          </a:xfrm>
          <a:prstGeom prst="rect">
            <a:avLst/>
          </a:prstGeom>
        </p:spPr>
      </p:pic>
      <p:pic>
        <p:nvPicPr>
          <p:cNvPr id="42" name="Imagen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4368" y="2656293"/>
            <a:ext cx="496124" cy="559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097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Calendarización y entregables</a:t>
            </a:r>
            <a:endParaRPr lang="es-ES_trad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C4A88-9E03-054D-B3B9-F16E39139E13}" type="datetime1">
              <a:rPr lang="en-US" smtClean="0"/>
              <a:t>12/8/2016</a:t>
            </a:fld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23</a:t>
            </a:fld>
            <a:endParaRPr lang="es-CL"/>
          </a:p>
        </p:txBody>
      </p:sp>
      <p:pic>
        <p:nvPicPr>
          <p:cNvPr id="6" name="Marcador de contenido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2330624"/>
            <a:ext cx="7913515" cy="248752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2"/>
          <p:cNvSpPr txBox="1"/>
          <p:nvPr/>
        </p:nvSpPr>
        <p:spPr>
          <a:xfrm>
            <a:off x="2990144" y="4995687"/>
            <a:ext cx="275043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350" dirty="0"/>
              <a:t>Fig. </a:t>
            </a:r>
            <a:r>
              <a:rPr lang="es-ES_tradnl" sz="1350" dirty="0" smtClean="0"/>
              <a:t>4: </a:t>
            </a:r>
            <a:r>
              <a:rPr lang="es-ES_tradnl" sz="1350" dirty="0"/>
              <a:t>Carta Gantt: Primera iteración</a:t>
            </a:r>
          </a:p>
        </p:txBody>
      </p:sp>
    </p:spTree>
    <p:extLst>
      <p:ext uri="{BB962C8B-B14F-4D97-AF65-F5344CB8AC3E}">
        <p14:creationId xmlns:p14="http://schemas.microsoft.com/office/powerpoint/2010/main" val="781846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Calendarización y entregables</a:t>
            </a:r>
            <a:endParaRPr lang="es-ES_trad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C4A88-9E03-054D-B3B9-F16E39139E13}" type="datetime1">
              <a:rPr lang="en-US" smtClean="0"/>
              <a:t>12/8/2016</a:t>
            </a:fld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24</a:t>
            </a:fld>
            <a:endParaRPr lang="es-CL"/>
          </a:p>
        </p:txBody>
      </p:sp>
      <p:pic>
        <p:nvPicPr>
          <p:cNvPr id="6" name="Marcador de contenido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302511"/>
            <a:ext cx="7876032" cy="391626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2"/>
          <p:cNvSpPr txBox="1"/>
          <p:nvPr/>
        </p:nvSpPr>
        <p:spPr>
          <a:xfrm>
            <a:off x="2862413" y="5484435"/>
            <a:ext cx="280044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350" dirty="0"/>
              <a:t>Fig. </a:t>
            </a:r>
            <a:r>
              <a:rPr lang="es-ES_tradnl" sz="1350" dirty="0" smtClean="0"/>
              <a:t>5: </a:t>
            </a:r>
            <a:r>
              <a:rPr lang="es-ES_tradnl" sz="1350" dirty="0"/>
              <a:t>Carta Gantt: Segunda iteración</a:t>
            </a:r>
          </a:p>
        </p:txBody>
      </p:sp>
    </p:spTree>
    <p:extLst>
      <p:ext uri="{BB962C8B-B14F-4D97-AF65-F5344CB8AC3E}">
        <p14:creationId xmlns:p14="http://schemas.microsoft.com/office/powerpoint/2010/main" val="2060205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Calendarización y entregables</a:t>
            </a:r>
            <a:endParaRPr lang="es-ES_trad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C4A88-9E03-054D-B3B9-F16E39139E13}" type="datetime1">
              <a:rPr lang="en-US" smtClean="0"/>
              <a:t>12/8/2016</a:t>
            </a:fld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25</a:t>
            </a:fld>
            <a:endParaRPr lang="es-CL"/>
          </a:p>
        </p:txBody>
      </p:sp>
      <p:pic>
        <p:nvPicPr>
          <p:cNvPr id="6" name="Marcador de contenido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2000012"/>
            <a:ext cx="7826368" cy="213709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2"/>
          <p:cNvSpPr txBox="1"/>
          <p:nvPr/>
        </p:nvSpPr>
        <p:spPr>
          <a:xfrm>
            <a:off x="2835329" y="4221114"/>
            <a:ext cx="271003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350" dirty="0"/>
              <a:t>Fig. </a:t>
            </a:r>
            <a:r>
              <a:rPr lang="es-ES_tradnl" sz="1350" dirty="0" smtClean="0"/>
              <a:t>6: </a:t>
            </a:r>
            <a:r>
              <a:rPr lang="es-ES_tradnl" sz="1350" dirty="0"/>
              <a:t>Carta Gantt: Tercera iteración</a:t>
            </a:r>
          </a:p>
        </p:txBody>
      </p:sp>
    </p:spTree>
    <p:extLst>
      <p:ext uri="{BB962C8B-B14F-4D97-AF65-F5344CB8AC3E}">
        <p14:creationId xmlns:p14="http://schemas.microsoft.com/office/powerpoint/2010/main" val="1863443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Plan de pruebas</a:t>
            </a:r>
            <a:endParaRPr lang="es-ES_tradnl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8B94B-F9F1-154F-B299-1C74B030D012}" type="datetime1">
              <a:rPr lang="en-US" smtClean="0"/>
              <a:t>12/8/2016</a:t>
            </a:fld>
            <a:endParaRPr lang="es-C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26</a:t>
            </a:fld>
            <a:endParaRPr lang="es-CL"/>
          </a:p>
        </p:txBody>
      </p:sp>
      <p:pic>
        <p:nvPicPr>
          <p:cNvPr id="5" name="Imagen 1"/>
          <p:cNvPicPr>
            <a:picLocks noChangeAspect="1"/>
          </p:cNvPicPr>
          <p:nvPr/>
        </p:nvPicPr>
        <p:blipFill rotWithShape="1">
          <a:blip r:embed="rId2"/>
          <a:srcRect r="23514"/>
          <a:stretch/>
        </p:blipFill>
        <p:spPr>
          <a:xfrm>
            <a:off x="758723" y="1123123"/>
            <a:ext cx="7756627" cy="410772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6" name="TextBox 6"/>
          <p:cNvSpPr txBox="1"/>
          <p:nvPr/>
        </p:nvSpPr>
        <p:spPr>
          <a:xfrm>
            <a:off x="2960102" y="5230850"/>
            <a:ext cx="415645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350" dirty="0"/>
              <a:t>Fig. </a:t>
            </a:r>
            <a:r>
              <a:rPr lang="es-ES_tradnl" sz="1350" dirty="0" smtClean="0"/>
              <a:t>7: extracto de plan de pruebas de aceptación/humo.</a:t>
            </a:r>
            <a:endParaRPr lang="es-ES_tradnl" sz="1350" dirty="0"/>
          </a:p>
        </p:txBody>
      </p:sp>
    </p:spTree>
    <p:extLst>
      <p:ext uri="{BB962C8B-B14F-4D97-AF65-F5344CB8AC3E}">
        <p14:creationId xmlns:p14="http://schemas.microsoft.com/office/powerpoint/2010/main" val="1003672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Costos: inversión inicial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s-ES_tradnl" sz="6000" dirty="0" smtClean="0"/>
              <a:t>Desarrollo </a:t>
            </a:r>
          </a:p>
          <a:p>
            <a:pPr marL="0" indent="0" algn="ctr">
              <a:buNone/>
            </a:pPr>
            <a:r>
              <a:rPr lang="es-ES_tradnl" sz="6000" dirty="0" smtClean="0"/>
              <a:t>+ implantación </a:t>
            </a:r>
          </a:p>
          <a:p>
            <a:pPr marL="0" indent="0" algn="ctr">
              <a:buNone/>
            </a:pPr>
            <a:r>
              <a:rPr lang="es-ES_tradnl" sz="6000" dirty="0" smtClean="0"/>
              <a:t>+ capacitación </a:t>
            </a:r>
          </a:p>
          <a:p>
            <a:pPr marL="0" indent="0" algn="ctr">
              <a:buNone/>
            </a:pPr>
            <a:r>
              <a:rPr lang="es-ES_tradnl" sz="6000" dirty="0" smtClean="0"/>
              <a:t>= $13.695.000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C4A88-9E03-054D-B3B9-F16E39139E13}" type="datetime1">
              <a:rPr lang="en-US" smtClean="0"/>
              <a:t>12/8/2016</a:t>
            </a:fld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27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8878094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Costos fijos post implantación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s-ES_tradnl" sz="6600" dirty="0" smtClean="0"/>
              <a:t>Servidor AWS</a:t>
            </a:r>
          </a:p>
          <a:p>
            <a:pPr marL="0" indent="0">
              <a:buNone/>
            </a:pPr>
            <a:r>
              <a:rPr lang="es-ES_tradnl" sz="6600" dirty="0" smtClean="0"/>
              <a:t>+ Servidor RDS</a:t>
            </a:r>
          </a:p>
          <a:p>
            <a:pPr marL="0" indent="0">
              <a:buNone/>
            </a:pPr>
            <a:r>
              <a:rPr lang="es-ES_tradnl" sz="6600" dirty="0" smtClean="0"/>
              <a:t>= $26.800 mensual</a:t>
            </a:r>
            <a:endParaRPr lang="es-ES_tradnl" sz="6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C4A88-9E03-054D-B3B9-F16E39139E13}" type="datetime1">
              <a:rPr lang="en-US" smtClean="0"/>
              <a:t>12/8/2016</a:t>
            </a:fld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28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9041019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Retorno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_tradnl" sz="4400" dirty="0" smtClean="0"/>
              <a:t>Una vez implantado, el sistema ahorrará sobre 750 HH mensuales al centro, o sobre $2.700.000.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C4A88-9E03-054D-B3B9-F16E39139E13}" type="datetime1">
              <a:rPr lang="en-US" smtClean="0"/>
              <a:t>12/8/2016</a:t>
            </a:fld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29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4748145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Cliente</a:t>
            </a:r>
            <a:endParaRPr lang="es-ES_tradnl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8B94B-F9F1-154F-B299-1C74B030D012}" type="datetime1">
              <a:rPr lang="en-US" smtClean="0"/>
              <a:t>12/8/2016</a:t>
            </a:fld>
            <a:endParaRPr lang="es-C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3</a:t>
            </a:fld>
            <a:endParaRPr lang="es-CL"/>
          </a:p>
        </p:txBody>
      </p:sp>
      <p:pic>
        <p:nvPicPr>
          <p:cNvPr id="5" name="Marcador de contenido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110" y="1229449"/>
            <a:ext cx="7776290" cy="4374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403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Flujo de caja</a:t>
            </a:r>
            <a:endParaRPr lang="es-ES_tradnl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941729"/>
            <a:ext cx="7886700" cy="2507566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C4A88-9E03-054D-B3B9-F16E39139E13}" type="datetime1">
              <a:rPr lang="en-US" smtClean="0"/>
              <a:t>12/8/2016</a:t>
            </a:fld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30</a:t>
            </a:fld>
            <a:endParaRPr lang="es-CL"/>
          </a:p>
        </p:txBody>
      </p:sp>
      <p:sp>
        <p:nvSpPr>
          <p:cNvPr id="8" name="TextBox 6"/>
          <p:cNvSpPr txBox="1"/>
          <p:nvPr/>
        </p:nvSpPr>
        <p:spPr>
          <a:xfrm>
            <a:off x="3236429" y="4589014"/>
            <a:ext cx="241380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350" dirty="0"/>
              <a:t>Fig. 8</a:t>
            </a:r>
            <a:r>
              <a:rPr lang="es-ES_tradnl" sz="1350" dirty="0" smtClean="0"/>
              <a:t>: flujo de caja del proyecto</a:t>
            </a:r>
            <a:endParaRPr lang="es-ES_tradnl" sz="1350" dirty="0"/>
          </a:p>
        </p:txBody>
      </p:sp>
    </p:spTree>
    <p:extLst>
      <p:ext uri="{BB962C8B-B14F-4D97-AF65-F5344CB8AC3E}">
        <p14:creationId xmlns:p14="http://schemas.microsoft.com/office/powerpoint/2010/main" val="8757087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_tradnl" dirty="0" smtClean="0"/>
              <a:t>Demostración </a:t>
            </a:r>
            <a:r>
              <a:rPr lang="es-ES_tradnl" dirty="0" err="1" smtClean="0"/>
              <a:t>WebApp</a:t>
            </a:r>
            <a:endParaRPr lang="es-ES_trad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EB387-5C55-D742-B7FE-F6F7621AAD37}" type="datetime1">
              <a:rPr lang="en-US" smtClean="0"/>
              <a:t>12/8/2016</a:t>
            </a:fld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31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6187818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CL" dirty="0"/>
              <a:t>Paciente – Consultar horas y agendar</a:t>
            </a:r>
            <a:endParaRPr lang="es-ES_trad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C4A88-9E03-054D-B3B9-F16E39139E13}" type="datetime1">
              <a:rPr lang="en-US" smtClean="0"/>
              <a:t>12/8/2016</a:t>
            </a:fld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32</a:t>
            </a:fld>
            <a:endParaRPr lang="es-CL"/>
          </a:p>
        </p:txBody>
      </p:sp>
      <p:pic>
        <p:nvPicPr>
          <p:cNvPr id="6" name="consultas-horas-y-agendar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56241" y="1203325"/>
            <a:ext cx="6631517" cy="497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19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99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remove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CL" dirty="0"/>
              <a:t>Paciente – Descargar resultados</a:t>
            </a:r>
            <a:endParaRPr lang="es-ES_trad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C4A88-9E03-054D-B3B9-F16E39139E13}" type="datetime1">
              <a:rPr lang="en-US" smtClean="0"/>
              <a:t>12/8/2016</a:t>
            </a:fld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33</a:t>
            </a:fld>
            <a:endParaRPr lang="es-CL"/>
          </a:p>
        </p:txBody>
      </p:sp>
      <p:pic>
        <p:nvPicPr>
          <p:cNvPr id="6" name="descarga-resultados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56241" y="1203325"/>
            <a:ext cx="6631517" cy="497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246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47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remove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Paciente – Anular hora</a:t>
            </a:r>
            <a:endParaRPr lang="es-ES_trad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C4A88-9E03-054D-B3B9-F16E39139E13}" type="datetime1">
              <a:rPr lang="en-US" smtClean="0"/>
              <a:t>12/8/2016</a:t>
            </a:fld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34</a:t>
            </a:fld>
            <a:endParaRPr lang="es-CL"/>
          </a:p>
        </p:txBody>
      </p:sp>
      <p:pic>
        <p:nvPicPr>
          <p:cNvPr id="6" name="anular-hora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56241" y="1203325"/>
            <a:ext cx="6631517" cy="497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140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91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remove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_tradnl" dirty="0" smtClean="0"/>
              <a:t>Demostración terminal</a:t>
            </a:r>
            <a:endParaRPr lang="es-ES_trad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EB387-5C55-D742-B7FE-F6F7621AAD37}" type="datetime1">
              <a:rPr lang="en-US" smtClean="0"/>
              <a:t>12/8/2016</a:t>
            </a:fld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35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496451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Operador - Abrir caja</a:t>
            </a:r>
            <a:endParaRPr lang="es-ES_trad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C4A88-9E03-054D-B3B9-F16E39139E13}" type="datetime1">
              <a:rPr lang="en-US" smtClean="0"/>
              <a:t>12/8/2016</a:t>
            </a:fld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36</a:t>
            </a:fld>
            <a:endParaRPr lang="es-CL"/>
          </a:p>
        </p:txBody>
      </p:sp>
      <p:pic>
        <p:nvPicPr>
          <p:cNvPr id="8" name="abrir-caja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56241" y="1203325"/>
            <a:ext cx="6631517" cy="497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585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978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2" fill="remove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Operador - Agendar hora</a:t>
            </a:r>
            <a:endParaRPr lang="es-ES_trad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C4A88-9E03-054D-B3B9-F16E39139E13}" type="datetime1">
              <a:rPr lang="en-US" smtClean="0"/>
              <a:t>12/8/2016</a:t>
            </a:fld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37</a:t>
            </a:fld>
            <a:endParaRPr lang="es-CL"/>
          </a:p>
        </p:txBody>
      </p:sp>
      <p:pic>
        <p:nvPicPr>
          <p:cNvPr id="6" name="agendar-hora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56241" y="1203325"/>
            <a:ext cx="6631517" cy="497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294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52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remove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Operador - Ingresar paciente</a:t>
            </a:r>
            <a:endParaRPr lang="es-ES_trad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C4A88-9E03-054D-B3B9-F16E39139E13}" type="datetime1">
              <a:rPr lang="en-US" smtClean="0"/>
              <a:t>12/8/2016</a:t>
            </a:fld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38</a:t>
            </a:fld>
            <a:endParaRPr lang="es-CL"/>
          </a:p>
        </p:txBody>
      </p:sp>
      <p:pic>
        <p:nvPicPr>
          <p:cNvPr id="6" name="ingresar-paciente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56241" y="1203325"/>
            <a:ext cx="6631517" cy="497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23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49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remove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Operador - Cerrar caja</a:t>
            </a:r>
            <a:endParaRPr lang="es-ES_trad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C4A88-9E03-054D-B3B9-F16E39139E13}" type="datetime1">
              <a:rPr lang="en-US" smtClean="0"/>
              <a:t>12/8/2016</a:t>
            </a:fld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39</a:t>
            </a:fld>
            <a:endParaRPr lang="es-CL"/>
          </a:p>
        </p:txBody>
      </p:sp>
      <p:pic>
        <p:nvPicPr>
          <p:cNvPr id="7" name="cerrar-caja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56241" y="1203325"/>
            <a:ext cx="6631517" cy="497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071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34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dirty="0" smtClean="0"/>
              <a:t>Problemática</a:t>
            </a:r>
            <a:endParaRPr lang="es-ES_tradnl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8B94B-F9F1-154F-B299-1C74B030D012}" type="datetime1">
              <a:rPr lang="en-US" smtClean="0"/>
              <a:t>12/8/2016</a:t>
            </a:fld>
            <a:endParaRPr lang="es-C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4</a:t>
            </a:fld>
            <a:endParaRPr lang="es-CL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998" y="1123123"/>
            <a:ext cx="7837352" cy="4700773"/>
          </a:xfrm>
          <a:prstGeom prst="rect">
            <a:avLst/>
          </a:prstGeom>
        </p:spPr>
      </p:pic>
      <p:sp>
        <p:nvSpPr>
          <p:cNvPr id="6" name="TextBox 2"/>
          <p:cNvSpPr txBox="1"/>
          <p:nvPr/>
        </p:nvSpPr>
        <p:spPr>
          <a:xfrm>
            <a:off x="3383115" y="5823896"/>
            <a:ext cx="231293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1350" dirty="0"/>
              <a:t>Fig. 1: Diagrama de Ishikawa</a:t>
            </a:r>
          </a:p>
        </p:txBody>
      </p:sp>
    </p:spTree>
    <p:extLst>
      <p:ext uri="{BB962C8B-B14F-4D97-AF65-F5344CB8AC3E}">
        <p14:creationId xmlns:p14="http://schemas.microsoft.com/office/powerpoint/2010/main" val="1211668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CL" dirty="0"/>
              <a:t>Médico – Revisar agenda diaria</a:t>
            </a:r>
            <a:endParaRPr lang="es-ES_trad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C4A88-9E03-054D-B3B9-F16E39139E13}" type="datetime1">
              <a:rPr lang="en-US" smtClean="0"/>
              <a:t>12/8/2016</a:t>
            </a:fld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40</a:t>
            </a:fld>
            <a:endParaRPr lang="es-CL"/>
          </a:p>
        </p:txBody>
      </p:sp>
      <p:pic>
        <p:nvPicPr>
          <p:cNvPr id="6" name="revisar-agenda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3386" r="3039"/>
          <a:stretch/>
        </p:blipFill>
        <p:spPr>
          <a:xfrm>
            <a:off x="1256241" y="1203325"/>
            <a:ext cx="6631517" cy="497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392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35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CL" dirty="0"/>
              <a:t>Médico – Actualizar ficha médica</a:t>
            </a:r>
            <a:endParaRPr lang="es-ES_trad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C4A88-9E03-054D-B3B9-F16E39139E13}" type="datetime1">
              <a:rPr lang="en-US" smtClean="0"/>
              <a:t>12/8/2016</a:t>
            </a:fld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41</a:t>
            </a:fld>
            <a:endParaRPr lang="es-CL"/>
          </a:p>
        </p:txBody>
      </p:sp>
      <p:pic>
        <p:nvPicPr>
          <p:cNvPr id="6" name="actualizar-ficha-medica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56241" y="1203325"/>
            <a:ext cx="6631517" cy="497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838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63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Médico – Cerrar atención</a:t>
            </a:r>
            <a:endParaRPr lang="es-ES_trad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C4A88-9E03-054D-B3B9-F16E39139E13}" type="datetime1">
              <a:rPr lang="en-US" smtClean="0"/>
              <a:t>12/8/2016</a:t>
            </a:fld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42</a:t>
            </a:fld>
            <a:endParaRPr lang="es-CL"/>
          </a:p>
        </p:txBody>
      </p:sp>
      <p:pic>
        <p:nvPicPr>
          <p:cNvPr id="6" name="cerrar-atencion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56241" y="1203325"/>
            <a:ext cx="6631517" cy="497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443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49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Médico – Derivar atención</a:t>
            </a:r>
            <a:endParaRPr lang="es-ES_trad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C4A88-9E03-054D-B3B9-F16E39139E13}" type="datetime1">
              <a:rPr lang="en-US" smtClean="0"/>
              <a:t>12/8/2016</a:t>
            </a:fld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43</a:t>
            </a:fld>
            <a:endParaRPr lang="es-CL"/>
          </a:p>
        </p:txBody>
      </p:sp>
      <p:pic>
        <p:nvPicPr>
          <p:cNvPr id="6" name="derivar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56241" y="1203325"/>
            <a:ext cx="6631517" cy="497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22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27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CL" dirty="0"/>
              <a:t>Médico – Modificar datos bancarios</a:t>
            </a:r>
            <a:endParaRPr lang="es-ES_trad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C4A88-9E03-054D-B3B9-F16E39139E13}" type="datetime1">
              <a:rPr lang="en-US" smtClean="0"/>
              <a:t>12/8/2016</a:t>
            </a:fld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44</a:t>
            </a:fld>
            <a:endParaRPr lang="es-CL"/>
          </a:p>
        </p:txBody>
      </p:sp>
      <p:pic>
        <p:nvPicPr>
          <p:cNvPr id="6" name="datos-bancarios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56241" y="1203325"/>
            <a:ext cx="6631517" cy="497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555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27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CL" dirty="0"/>
              <a:t>Enfermero – Revisar agenda diaria</a:t>
            </a:r>
            <a:endParaRPr lang="es-ES_trad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C4A88-9E03-054D-B3B9-F16E39139E13}" type="datetime1">
              <a:rPr lang="en-US" smtClean="0"/>
              <a:t>12/8/2016</a:t>
            </a:fld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45</a:t>
            </a:fld>
            <a:endParaRPr lang="es-CL"/>
          </a:p>
        </p:txBody>
      </p:sp>
      <p:pic>
        <p:nvPicPr>
          <p:cNvPr id="6" name="revisar-agenda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3297" r="3031"/>
          <a:stretch/>
        </p:blipFill>
        <p:spPr>
          <a:xfrm>
            <a:off x="1256241" y="1203325"/>
            <a:ext cx="6631517" cy="497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366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6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CL" dirty="0"/>
              <a:t>Enfermero – Abrir orden de análisis</a:t>
            </a:r>
            <a:endParaRPr lang="es-ES_trad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C4A88-9E03-054D-B3B9-F16E39139E13}" type="datetime1">
              <a:rPr lang="en-US" smtClean="0"/>
              <a:t>12/8/2016</a:t>
            </a:fld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46</a:t>
            </a:fld>
            <a:endParaRPr lang="es-CL"/>
          </a:p>
        </p:txBody>
      </p:sp>
      <p:pic>
        <p:nvPicPr>
          <p:cNvPr id="6" name="abrir-orden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56241" y="1203325"/>
            <a:ext cx="6631517" cy="497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115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63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remove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CL" dirty="0"/>
              <a:t>Enfermero – Cerrar orden de análisis</a:t>
            </a:r>
            <a:endParaRPr lang="es-ES_trad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C4A88-9E03-054D-B3B9-F16E39139E13}" type="datetime1">
              <a:rPr lang="en-US" smtClean="0"/>
              <a:t>12/8/2016</a:t>
            </a:fld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47</a:t>
            </a:fld>
            <a:endParaRPr lang="es-CL"/>
          </a:p>
        </p:txBody>
      </p:sp>
      <p:pic>
        <p:nvPicPr>
          <p:cNvPr id="6" name="cerrar-orden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56241" y="1203325"/>
            <a:ext cx="6631517" cy="497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748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40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remove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CL" dirty="0"/>
              <a:t>Jefe de op. – Mantenedor de personal</a:t>
            </a:r>
            <a:endParaRPr lang="es-ES_trad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C4A88-9E03-054D-B3B9-F16E39139E13}" type="datetime1">
              <a:rPr lang="en-US" smtClean="0"/>
              <a:t>12/8/2016</a:t>
            </a:fld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48</a:t>
            </a:fld>
            <a:endParaRPr lang="es-CL"/>
          </a:p>
        </p:txBody>
      </p:sp>
      <p:pic>
        <p:nvPicPr>
          <p:cNvPr id="6" name="mantenedor-personal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56241" y="1203325"/>
            <a:ext cx="6631517" cy="497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70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24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remove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CL" dirty="0"/>
              <a:t>Jefe de op. – Mantenedor prestación</a:t>
            </a:r>
            <a:endParaRPr lang="es-ES_trad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C4A88-9E03-054D-B3B9-F16E39139E13}" type="datetime1">
              <a:rPr lang="en-US" smtClean="0"/>
              <a:t>12/8/2016</a:t>
            </a:fld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49</a:t>
            </a:fld>
            <a:endParaRPr lang="es-CL"/>
          </a:p>
        </p:txBody>
      </p:sp>
      <p:pic>
        <p:nvPicPr>
          <p:cNvPr id="6" name="mantenedor-prestacion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56241" y="1203325"/>
            <a:ext cx="6631517" cy="497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732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94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remove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dirty="0" smtClean="0"/>
              <a:t>Consecuencias</a:t>
            </a:r>
            <a:endParaRPr lang="es-ES_tradnl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8B94B-F9F1-154F-B299-1C74B030D012}" type="datetime1">
              <a:rPr lang="en-US" smtClean="0"/>
              <a:t>12/8/2016</a:t>
            </a:fld>
            <a:endParaRPr lang="es-C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5</a:t>
            </a:fld>
            <a:endParaRPr lang="es-CL"/>
          </a:p>
        </p:txBody>
      </p:sp>
      <p:sp>
        <p:nvSpPr>
          <p:cNvPr id="5" name="CuadroTexto 4"/>
          <p:cNvSpPr txBox="1"/>
          <p:nvPr/>
        </p:nvSpPr>
        <p:spPr>
          <a:xfrm>
            <a:off x="628650" y="1123123"/>
            <a:ext cx="7781254" cy="5201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s-CL" sz="3600" dirty="0"/>
              <a:t>Los tiempos de espera del paciente son largos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s-CL" sz="3600" dirty="0"/>
              <a:t>Inconsistencia en los datos entregados al paciente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s-CL" sz="3600" dirty="0"/>
              <a:t>Tasa de errores en los procesos financieros considerados altas por la gerencia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endParaRPr lang="es-CL" sz="3200" dirty="0"/>
          </a:p>
          <a:p>
            <a:pPr marL="214313" indent="-214313">
              <a:buFont typeface="Arial" panose="020B0604020202020204" pitchFamily="34" charset="0"/>
              <a:buChar char="•"/>
            </a:pPr>
            <a:endParaRPr lang="es-CL" sz="3200" dirty="0"/>
          </a:p>
          <a:p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569698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Jefe de op. – Reporte de caja</a:t>
            </a:r>
            <a:endParaRPr lang="es-ES_trad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C4A88-9E03-054D-B3B9-F16E39139E13}" type="datetime1">
              <a:rPr lang="en-US" smtClean="0"/>
              <a:t>12/8/2016</a:t>
            </a:fld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50</a:t>
            </a:fld>
            <a:endParaRPr lang="es-CL"/>
          </a:p>
        </p:txBody>
      </p:sp>
      <p:pic>
        <p:nvPicPr>
          <p:cNvPr id="6" name="reporte-caja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56241" y="1203325"/>
            <a:ext cx="6631517" cy="497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926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44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remove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Jefe de op. – Log de pago</a:t>
            </a:r>
            <a:endParaRPr lang="es-ES_trad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C4A88-9E03-054D-B3B9-F16E39139E13}" type="datetime1">
              <a:rPr lang="en-US" smtClean="0"/>
              <a:t>12/8/2016</a:t>
            </a:fld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51</a:t>
            </a:fld>
            <a:endParaRPr lang="es-CL"/>
          </a:p>
        </p:txBody>
      </p:sp>
      <p:pic>
        <p:nvPicPr>
          <p:cNvPr id="6" name="log-pago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3475" r="3210"/>
          <a:stretch/>
        </p:blipFill>
        <p:spPr>
          <a:xfrm>
            <a:off x="1256241" y="1203325"/>
            <a:ext cx="6631517" cy="497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453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51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remove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_tradnl" smtClean="0"/>
              <a:t>En conclusión</a:t>
            </a:r>
            <a:endParaRPr lang="es-ES_trad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EB387-5C55-D742-B7FE-F6F7621AAD37}" type="datetime1">
              <a:rPr lang="en-US" smtClean="0"/>
              <a:t>12/8/2016</a:t>
            </a:fld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52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40291076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_tradnl" dirty="0" smtClean="0"/>
              <a:t>Muchas gracias</a:t>
            </a:r>
            <a:endParaRPr lang="es-ES_tradnl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_tradnl" dirty="0" smtClean="0"/>
              <a:t>Esperamos sus preguntas</a:t>
            </a:r>
            <a:endParaRPr lang="es-ES_trad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EB387-5C55-D742-B7FE-F6F7621AAD37}" type="datetime1">
              <a:rPr lang="en-US" smtClean="0"/>
              <a:t>12/8/2016</a:t>
            </a:fld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53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1885837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dirty="0" smtClean="0"/>
              <a:t>Solución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_tradnl" sz="5400" dirty="0" smtClean="0"/>
              <a:t>”Crear una solución integrada de software que facilite la ejecución de nuevos procesos estandarizados de gestión”</a:t>
            </a:r>
            <a:endParaRPr lang="es-ES_tradnl" sz="5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C4A88-9E03-054D-B3B9-F16E39139E13}" type="datetime1">
              <a:rPr lang="en-US" smtClean="0"/>
              <a:t>12/8/2016</a:t>
            </a:fld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6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9905360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Objetivo general</a:t>
            </a:r>
            <a:endParaRPr lang="es-ES_tradnl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8B94B-F9F1-154F-B299-1C74B030D012}" type="datetime1">
              <a:rPr lang="en-US" smtClean="0"/>
              <a:t>12/8/2016</a:t>
            </a:fld>
            <a:endParaRPr lang="es-C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7</a:t>
            </a:fld>
            <a:endParaRPr lang="es-CL"/>
          </a:p>
        </p:txBody>
      </p:sp>
      <p:sp>
        <p:nvSpPr>
          <p:cNvPr id="5" name="CuadroTexto 4"/>
          <p:cNvSpPr txBox="1"/>
          <p:nvPr/>
        </p:nvSpPr>
        <p:spPr>
          <a:xfrm>
            <a:off x="628650" y="1413218"/>
            <a:ext cx="778125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4800" dirty="0" smtClean="0"/>
              <a:t>“Mejorar </a:t>
            </a:r>
            <a:r>
              <a:rPr lang="es-ES_tradnl" sz="4800" dirty="0"/>
              <a:t>los resultados de los procesos del centro médico Hipócrates mediante una solución integrada de software</a:t>
            </a:r>
            <a:r>
              <a:rPr lang="es-ES_tradnl" sz="4800" dirty="0" smtClean="0"/>
              <a:t>.”</a:t>
            </a:r>
            <a:endParaRPr lang="es-CL" sz="4800" dirty="0"/>
          </a:p>
        </p:txBody>
      </p:sp>
    </p:spTree>
    <p:extLst>
      <p:ext uri="{BB962C8B-B14F-4D97-AF65-F5344CB8AC3E}">
        <p14:creationId xmlns:p14="http://schemas.microsoft.com/office/powerpoint/2010/main" val="1721288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Objetivos específicos</a:t>
            </a:r>
            <a:endParaRPr lang="es-ES_tradnl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8B94B-F9F1-154F-B299-1C74B030D012}" type="datetime1">
              <a:rPr lang="en-US" smtClean="0"/>
              <a:t>12/8/2016</a:t>
            </a:fld>
            <a:endParaRPr lang="es-C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8</a:t>
            </a:fld>
            <a:endParaRPr lang="es-CL"/>
          </a:p>
        </p:txBody>
      </p:sp>
      <p:sp>
        <p:nvSpPr>
          <p:cNvPr id="5" name="CuadroTexto 4"/>
          <p:cNvSpPr txBox="1"/>
          <p:nvPr/>
        </p:nvSpPr>
        <p:spPr>
          <a:xfrm>
            <a:off x="628650" y="1123123"/>
            <a:ext cx="7781254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57213" marR="158591" indent="-557213" algn="just">
              <a:buFont typeface="+mj-lt"/>
              <a:buAutoNum type="arabicPeriod"/>
            </a:pPr>
            <a:r>
              <a:rPr lang="es-ES_tradnl" sz="4000" dirty="0">
                <a:ea typeface="Calibri" panose="020F0502020204030204" pitchFamily="34" charset="0"/>
                <a:cs typeface="Calibri" panose="020F0502020204030204" pitchFamily="34" charset="0"/>
              </a:rPr>
              <a:t>Reducir el tiempo empleado en el pago de honorarios en al menos un 50% del tiempo de ejecución.</a:t>
            </a:r>
            <a:endParaRPr lang="es-CL" sz="40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557213" marR="158591" indent="-557213" algn="just">
              <a:buFont typeface="+mj-lt"/>
              <a:buAutoNum type="arabicPeriod"/>
            </a:pPr>
            <a:r>
              <a:rPr lang="es-ES_tradnl" sz="4000" dirty="0">
                <a:ea typeface="Calibri" panose="020F0502020204030204" pitchFamily="34" charset="0"/>
                <a:cs typeface="Calibri" panose="020F0502020204030204" pitchFamily="34" charset="0"/>
              </a:rPr>
              <a:t>Reducir la incertidumbre de pacientes frente a sus atenciones y sus resultados al menos a un 2%.</a:t>
            </a:r>
          </a:p>
        </p:txBody>
      </p:sp>
    </p:spTree>
    <p:extLst>
      <p:ext uri="{BB962C8B-B14F-4D97-AF65-F5344CB8AC3E}">
        <p14:creationId xmlns:p14="http://schemas.microsoft.com/office/powerpoint/2010/main" val="796177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Objetivos específicos</a:t>
            </a:r>
            <a:endParaRPr lang="es-ES" dirty="0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8B94B-F9F1-154F-B299-1C74B030D012}" type="datetime1">
              <a:rPr lang="en-US" smtClean="0"/>
              <a:t>12/8/2016</a:t>
            </a:fld>
            <a:endParaRPr lang="es-CL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9</a:t>
            </a:fld>
            <a:endParaRPr lang="es-CL"/>
          </a:p>
        </p:txBody>
      </p:sp>
      <p:sp>
        <p:nvSpPr>
          <p:cNvPr id="5" name="CuadroTexto 4"/>
          <p:cNvSpPr txBox="1"/>
          <p:nvPr/>
        </p:nvSpPr>
        <p:spPr>
          <a:xfrm>
            <a:off x="628650" y="1123123"/>
            <a:ext cx="7781254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marR="158591" indent="-742950" algn="just">
              <a:buFont typeface="+mj-lt"/>
              <a:buAutoNum type="arabicPeriod" startAt="3"/>
            </a:pPr>
            <a:r>
              <a:rPr lang="es-CL" sz="4000" dirty="0">
                <a:ea typeface="Calibri" panose="020F0502020204030204" pitchFamily="34" charset="0"/>
                <a:cs typeface="Calibri" panose="020F0502020204030204" pitchFamily="34" charset="0"/>
              </a:rPr>
              <a:t>Asegurar la confiabilidad de la información de las cajas de pago en al menos un 99%.</a:t>
            </a:r>
          </a:p>
          <a:p>
            <a:pPr marL="557213" marR="158591" indent="-557213" algn="just">
              <a:buFont typeface="+mj-lt"/>
              <a:buAutoNum type="arabicPeriod" startAt="3"/>
            </a:pPr>
            <a:r>
              <a:rPr lang="es-CL" sz="4000" dirty="0" smtClean="0">
                <a:ea typeface="Calibri" panose="020F0502020204030204" pitchFamily="34" charset="0"/>
                <a:cs typeface="Calibri" panose="020F0502020204030204" pitchFamily="34" charset="0"/>
              </a:rPr>
              <a:t>Incrementar </a:t>
            </a:r>
            <a:r>
              <a:rPr lang="es-CL" sz="4000" dirty="0">
                <a:ea typeface="Calibri" panose="020F0502020204030204" pitchFamily="34" charset="0"/>
                <a:cs typeface="Calibri" panose="020F0502020204030204" pitchFamily="34" charset="0"/>
              </a:rPr>
              <a:t>información de detalle de procedimientos de médicos, enfermeros y/o tecnólogos en al menos un 99% de las ocasiones.</a:t>
            </a:r>
            <a:endParaRPr lang="es-ES_tradnl" sz="4000" dirty="0"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562049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498</TotalTime>
  <Words>1394</Words>
  <Application>Microsoft Office PowerPoint</Application>
  <PresentationFormat>Presentación en pantalla (4:3)</PresentationFormat>
  <Paragraphs>279</Paragraphs>
  <Slides>53</Slides>
  <Notes>6</Notes>
  <HiddenSlides>0</HiddenSlides>
  <MMClips>19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53</vt:i4>
      </vt:variant>
    </vt:vector>
  </HeadingPairs>
  <TitlesOfParts>
    <vt:vector size="58" baseType="lpstr">
      <vt:lpstr>Arial</vt:lpstr>
      <vt:lpstr>Calibri</vt:lpstr>
      <vt:lpstr>Calibri Light</vt:lpstr>
      <vt:lpstr>Times New Roman</vt:lpstr>
      <vt:lpstr>Tema de Office</vt:lpstr>
      <vt:lpstr>Portafolio de Título “Centro Médico Hipócrates”</vt:lpstr>
      <vt:lpstr>Agenda</vt:lpstr>
      <vt:lpstr>Cliente</vt:lpstr>
      <vt:lpstr>Problemática</vt:lpstr>
      <vt:lpstr>Consecuencias</vt:lpstr>
      <vt:lpstr>Solución</vt:lpstr>
      <vt:lpstr>Objetivo general</vt:lpstr>
      <vt:lpstr>Objetivos específicos</vt:lpstr>
      <vt:lpstr>Objetivos específicos</vt:lpstr>
      <vt:lpstr>Restricciones</vt:lpstr>
      <vt:lpstr>Principales RF</vt:lpstr>
      <vt:lpstr>Principales RFN</vt:lpstr>
      <vt:lpstr>Modelo de datos relacional</vt:lpstr>
      <vt:lpstr>Modelo de despliegue</vt:lpstr>
      <vt:lpstr>Modelo de despliegue</vt:lpstr>
      <vt:lpstr>Modelo de despliegue</vt:lpstr>
      <vt:lpstr>Modelo de despliegue</vt:lpstr>
      <vt:lpstr>Modelo de despliegue</vt:lpstr>
      <vt:lpstr>Modelo de despliegue</vt:lpstr>
      <vt:lpstr>Tecnologías y versiones</vt:lpstr>
      <vt:lpstr>Metodología</vt:lpstr>
      <vt:lpstr>Organización del equipo</vt:lpstr>
      <vt:lpstr>Calendarización y entregables</vt:lpstr>
      <vt:lpstr>Calendarización y entregables</vt:lpstr>
      <vt:lpstr>Calendarización y entregables</vt:lpstr>
      <vt:lpstr>Plan de pruebas</vt:lpstr>
      <vt:lpstr>Costos: inversión inicial</vt:lpstr>
      <vt:lpstr>Costos fijos post implantación</vt:lpstr>
      <vt:lpstr>Retorno</vt:lpstr>
      <vt:lpstr>Flujo de caja</vt:lpstr>
      <vt:lpstr>Demostración WebApp</vt:lpstr>
      <vt:lpstr>Paciente – Consultar horas y agendar</vt:lpstr>
      <vt:lpstr>Paciente – Descargar resultados</vt:lpstr>
      <vt:lpstr>Paciente – Anular hora</vt:lpstr>
      <vt:lpstr>Demostración terminal</vt:lpstr>
      <vt:lpstr>Operador - Abrir caja</vt:lpstr>
      <vt:lpstr>Operador - Agendar hora</vt:lpstr>
      <vt:lpstr>Operador - Ingresar paciente</vt:lpstr>
      <vt:lpstr>Operador - Cerrar caja</vt:lpstr>
      <vt:lpstr>Médico – Revisar agenda diaria</vt:lpstr>
      <vt:lpstr>Médico – Actualizar ficha médica</vt:lpstr>
      <vt:lpstr>Médico – Cerrar atención</vt:lpstr>
      <vt:lpstr>Médico – Derivar atención</vt:lpstr>
      <vt:lpstr>Médico – Modificar datos bancarios</vt:lpstr>
      <vt:lpstr>Enfermero – Revisar agenda diaria</vt:lpstr>
      <vt:lpstr>Enfermero – Abrir orden de análisis</vt:lpstr>
      <vt:lpstr>Enfermero – Cerrar orden de análisis</vt:lpstr>
      <vt:lpstr>Jefe de op. – Mantenedor de personal</vt:lpstr>
      <vt:lpstr>Jefe de op. – Mantenedor prestación</vt:lpstr>
      <vt:lpstr>Jefe de op. – Reporte de caja</vt:lpstr>
      <vt:lpstr>Jefe de op. – Log de pago</vt:lpstr>
      <vt:lpstr>En conclusión</vt:lpstr>
      <vt:lpstr>Muchas gracias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Portafolio de Título “Título del Caso”</dc:title>
  <dc:creator>Sala_</dc:creator>
  <cp:lastModifiedBy>Tomás Muñiz</cp:lastModifiedBy>
  <cp:revision>82</cp:revision>
  <dcterms:created xsi:type="dcterms:W3CDTF">2015-07-01T15:45:01Z</dcterms:created>
  <dcterms:modified xsi:type="dcterms:W3CDTF">2016-12-08T21:39:38Z</dcterms:modified>
</cp:coreProperties>
</file>